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89" r:id="rId3"/>
  </p:sldMasterIdLst>
  <p:notesMasterIdLst>
    <p:notesMasterId r:id="rId28"/>
  </p:notesMasterIdLst>
  <p:handoutMasterIdLst>
    <p:handoutMasterId r:id="rId29"/>
  </p:handoutMasterIdLst>
  <p:sldIdLst>
    <p:sldId id="812" r:id="rId4"/>
    <p:sldId id="924" r:id="rId5"/>
    <p:sldId id="894" r:id="rId6"/>
    <p:sldId id="914" r:id="rId7"/>
    <p:sldId id="938" r:id="rId8"/>
    <p:sldId id="939" r:id="rId9"/>
    <p:sldId id="929" r:id="rId10"/>
    <p:sldId id="940" r:id="rId11"/>
    <p:sldId id="946" r:id="rId12"/>
    <p:sldId id="945" r:id="rId13"/>
    <p:sldId id="944" r:id="rId14"/>
    <p:sldId id="943" r:id="rId15"/>
    <p:sldId id="947" r:id="rId16"/>
    <p:sldId id="948" r:id="rId17"/>
    <p:sldId id="815" r:id="rId18"/>
    <p:sldId id="865" r:id="rId19"/>
    <p:sldId id="942" r:id="rId20"/>
    <p:sldId id="941" r:id="rId21"/>
    <p:sldId id="934" r:id="rId22"/>
    <p:sldId id="933" r:id="rId23"/>
    <p:sldId id="916" r:id="rId24"/>
    <p:sldId id="906" r:id="rId25"/>
    <p:sldId id="839" r:id="rId26"/>
    <p:sldId id="877" r:id="rId27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907"/>
    <a:srgbClr val="FFAFAF"/>
    <a:srgbClr val="0000FF"/>
    <a:srgbClr val="FF6D6D"/>
    <a:srgbClr val="469292"/>
    <a:srgbClr val="9DE9E7"/>
    <a:srgbClr val="FF7D7D"/>
    <a:srgbClr val="43D0D0"/>
    <a:srgbClr val="E9B57D"/>
    <a:srgbClr val="478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93826" autoAdjust="0"/>
  </p:normalViewPr>
  <p:slideViewPr>
    <p:cSldViewPr snapToGrid="0">
      <p:cViewPr varScale="1">
        <p:scale>
          <a:sx n="67" d="100"/>
          <a:sy n="67" d="100"/>
        </p:scale>
        <p:origin x="1356" y="48"/>
      </p:cViewPr>
      <p:guideLst>
        <p:guide orient="horz" pos="2137"/>
        <p:guide pos="285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444"/>
          </a:xfrm>
          <a:prstGeom prst="rect">
            <a:avLst/>
          </a:prstGeom>
        </p:spPr>
        <p:txBody>
          <a:bodyPr vert="horz" lIns="91539" tIns="45770" rIns="91539" bIns="4577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084" y="0"/>
            <a:ext cx="2950529" cy="497444"/>
          </a:xfrm>
          <a:prstGeom prst="rect">
            <a:avLst/>
          </a:prstGeom>
        </p:spPr>
        <p:txBody>
          <a:bodyPr vert="horz" lIns="91539" tIns="45770" rIns="91539" bIns="45770" rtlCol="0"/>
          <a:lstStyle>
            <a:lvl1pPr algn="r">
              <a:defRPr sz="1200"/>
            </a:lvl1pPr>
          </a:lstStyle>
          <a:p>
            <a:fld id="{8A157257-D300-4C34-AF44-FDCA844F04CE}" type="datetimeFigureOut">
              <a:rPr lang="zh-TW" altLang="en-US" smtClean="0"/>
              <a:t>2019/5/23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305"/>
            <a:ext cx="2950529" cy="497444"/>
          </a:xfrm>
          <a:prstGeom prst="rect">
            <a:avLst/>
          </a:prstGeom>
        </p:spPr>
        <p:txBody>
          <a:bodyPr vert="horz" lIns="91539" tIns="45770" rIns="91539" bIns="4577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084" y="9440305"/>
            <a:ext cx="2950529" cy="497444"/>
          </a:xfrm>
          <a:prstGeom prst="rect">
            <a:avLst/>
          </a:prstGeom>
        </p:spPr>
        <p:txBody>
          <a:bodyPr vert="horz" lIns="91539" tIns="45770" rIns="91539" bIns="45770" rtlCol="0" anchor="b"/>
          <a:lstStyle>
            <a:lvl1pPr algn="r">
              <a:defRPr sz="1200"/>
            </a:lvl1pPr>
          </a:lstStyle>
          <a:p>
            <a:fld id="{9C415D1B-1CFE-4475-9749-B038D93F4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792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8693"/>
          </a:xfrm>
          <a:prstGeom prst="rect">
            <a:avLst/>
          </a:prstGeom>
        </p:spPr>
        <p:txBody>
          <a:bodyPr vert="horz" lIns="91539" tIns="45770" rIns="91539" bIns="4577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8693"/>
          </a:xfrm>
          <a:prstGeom prst="rect">
            <a:avLst/>
          </a:prstGeom>
        </p:spPr>
        <p:txBody>
          <a:bodyPr vert="horz" lIns="91539" tIns="45770" rIns="91539" bIns="45770" rtlCol="0"/>
          <a:lstStyle>
            <a:lvl1pPr algn="r">
              <a:defRPr sz="1200"/>
            </a:lvl1pPr>
          </a:lstStyle>
          <a:p>
            <a:fld id="{74B82C72-C5EE-4A48-8572-7E5DF396CC76}" type="datetimeFigureOut">
              <a:rPr lang="zh-TW" altLang="en-US" smtClean="0"/>
              <a:t>2019/5/23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39" tIns="45770" rIns="91539" bIns="4577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1" y="4783309"/>
            <a:ext cx="5445760" cy="3913614"/>
          </a:xfrm>
          <a:prstGeom prst="rect">
            <a:avLst/>
          </a:prstGeom>
        </p:spPr>
        <p:txBody>
          <a:bodyPr vert="horz" lIns="91539" tIns="45770" rIns="91539" bIns="4577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440646"/>
            <a:ext cx="2949786" cy="498692"/>
          </a:xfrm>
          <a:prstGeom prst="rect">
            <a:avLst/>
          </a:prstGeom>
        </p:spPr>
        <p:txBody>
          <a:bodyPr vert="horz" lIns="91539" tIns="45770" rIns="91539" bIns="4577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41" y="9440646"/>
            <a:ext cx="2949786" cy="498692"/>
          </a:xfrm>
          <a:prstGeom prst="rect">
            <a:avLst/>
          </a:prstGeom>
        </p:spPr>
        <p:txBody>
          <a:bodyPr vert="horz" lIns="91539" tIns="45770" rIns="91539" bIns="45770" rtlCol="0" anchor="b"/>
          <a:lstStyle>
            <a:lvl1pPr algn="r">
              <a:defRPr sz="1200"/>
            </a:lvl1pPr>
          </a:lstStyle>
          <a:p>
            <a:fld id="{D9A87812-FBDC-4C62-A8B8-21706CDF0E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261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AEE973-397C-4A72-97B9-DCC538F12DBE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74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+mn-ea"/>
              </a:rPr>
              <a:t> 科技突圍專案說明</a:t>
            </a:r>
            <a:endParaRPr lang="en-US" altLang="zh-TW" sz="2800" dirty="0">
              <a:latin typeface="+mn-ea"/>
            </a:endParaRPr>
          </a:p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+mn-ea"/>
              </a:rPr>
              <a:t> 提案需求及隱藏痛點</a:t>
            </a:r>
          </a:p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+mn-ea"/>
              </a:rPr>
              <a:t> 解決方案之轉譯說明</a:t>
            </a:r>
            <a:endParaRPr lang="en-US" altLang="zh-TW" sz="2800" dirty="0">
              <a:latin typeface="+mn-ea"/>
            </a:endParaRPr>
          </a:p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+mn-ea"/>
              </a:rPr>
              <a:t> 既有早療平台之比較</a:t>
            </a:r>
            <a:endParaRPr lang="en-US" altLang="zh-TW" sz="2800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800" dirty="0"/>
              <a:t> 跨</a:t>
            </a:r>
            <a:r>
              <a:rPr lang="zh-TW" altLang="en-US" sz="2800" dirty="0">
                <a:latin typeface="+mn-ea"/>
              </a:rPr>
              <a:t>領域</a:t>
            </a:r>
            <a:r>
              <a:rPr lang="zh-TW" altLang="en-US" sz="2800" dirty="0"/>
              <a:t>專業整合平台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+mn-ea"/>
              </a:rPr>
              <a:t>徵求重點</a:t>
            </a:r>
            <a:endParaRPr lang="en-US" altLang="zh-TW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+mn-ea"/>
              </a:rPr>
              <a:t>議題建議</a:t>
            </a:r>
            <a:endParaRPr lang="en-US" altLang="zh-TW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+mn-ea"/>
              </a:rPr>
              <a:t>平台架構</a:t>
            </a:r>
            <a:endParaRPr lang="en-US" altLang="zh-TW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+mn-ea"/>
              </a:rPr>
              <a:t>用戶分析</a:t>
            </a:r>
            <a:endParaRPr lang="en-US" altLang="zh-TW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+mn-ea"/>
              </a:rPr>
              <a:t>平台功能</a:t>
            </a:r>
          </a:p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+mn-ea"/>
              </a:rPr>
              <a:t> 偏鄉早療之預期效益 </a:t>
            </a:r>
          </a:p>
          <a:p>
            <a:pPr lvl="0">
              <a:buFont typeface="Wingdings" panose="05000000000000000000" pitchFamily="2" charset="2"/>
              <a:buChar char="n"/>
            </a:pPr>
            <a:r>
              <a:rPr lang="zh-TW" altLang="en-US" sz="2800" dirty="0"/>
              <a:t> 實際應用之成果展示</a:t>
            </a:r>
            <a:endParaRPr lang="zh-TW" altLang="zh-TW" sz="2800" dirty="0">
              <a:latin typeface="+mn-ea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7812-FBDC-4C62-A8B8-21706CDF0E8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92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8BB7F-3982-4A6A-908D-338CEC3F5630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8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D72A9-7867-4FD5-B39A-5F2A9CBD46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824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7812-FBDC-4C62-A8B8-21706CDF0E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69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通訊網路技術，本計畫提出三項整合構想與其優缺點：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與公車現有的通訊網路整合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：成本最小，但須考量整合性。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與公車內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網路整合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會面臨有些公車業者並無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服務，且可能訊號不穩，風險較高。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三、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用獨立的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網路設備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：無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系統整合問題，連線品質最好；但製造成本最高，並需支付運作網路的費用，需確認成本在可負擔的範圍內。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1FA9-DB81-431E-91D1-23A3029743F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981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為了拆解及更確認使用者</a:t>
            </a:r>
            <a:r>
              <a:rPr lang="en-US" altLang="zh-TW" dirty="0" smtClean="0"/>
              <a:t>-</a:t>
            </a:r>
            <a:r>
              <a:rPr lang="zh-TW" altLang="en-US" dirty="0" smtClean="0"/>
              <a:t>視障者在獨自搭公車面臨的情境及各階段採取的行動及可能的感受，借此希望找到每個階段的痛點</a:t>
            </a:r>
            <a:r>
              <a:rPr lang="en-US" altLang="zh-TW" dirty="0" smtClean="0"/>
              <a:t>/</a:t>
            </a:r>
            <a:r>
              <a:rPr lang="zh-TW" altLang="en-US" dirty="0" smtClean="0"/>
              <a:t>需求，做為未來研究方案可協助改善之目標。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7812-FBDC-4C62-A8B8-21706CDF0E8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50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D72A9-7867-4FD5-B39A-5F2A9CBD466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32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chart" Target="../charts/chart3.xml"/><Relationship Id="rId12" Type="http://schemas.openxmlformats.org/officeDocument/2006/relationships/image" Target="../media/image17.png"/><Relationship Id="rId2" Type="http://schemas.openxmlformats.org/officeDocument/2006/relationships/hyperlink" Target="http://ieknet.iek.org.tw/IEKTopics/2017" TargetMode="External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2.xml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8.emf"/><Relationship Id="rId10" Type="http://schemas.openxmlformats.org/officeDocument/2006/relationships/image" Target="../media/image15.png"/><Relationship Id="rId4" Type="http://schemas.openxmlformats.org/officeDocument/2006/relationships/chart" Target="../charts/chart1.xml"/><Relationship Id="rId9" Type="http://schemas.openxmlformats.org/officeDocument/2006/relationships/image" Target="../media/image14.png"/><Relationship Id="rId14" Type="http://schemas.openxmlformats.org/officeDocument/2006/relationships/chart" Target="../charts/chart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39"/>
            <a:ext cx="9144000" cy="5104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26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550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9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39" y="107273"/>
            <a:ext cx="8266774" cy="798250"/>
          </a:xfrm>
        </p:spPr>
        <p:txBody>
          <a:bodyPr/>
          <a:lstStyle>
            <a:lvl1pPr algn="ctr">
              <a:defRPr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93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30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39" y="107273"/>
            <a:ext cx="8266774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93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44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39" y="107273"/>
            <a:ext cx="8266774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938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27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prstClr val="black"/>
                </a:solidFill>
              </a:rPr>
              <a:pPr/>
              <a:t>‹#›</a:t>
            </a:fld>
            <a:endParaRPr lang="zh-TW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9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/>
          <p:cNvCxnSpPr/>
          <p:nvPr userDrawn="1"/>
        </p:nvCxnSpPr>
        <p:spPr>
          <a:xfrm>
            <a:off x="5799909" y="6624327"/>
            <a:ext cx="3357154" cy="0"/>
          </a:xfrm>
          <a:prstGeom prst="line">
            <a:avLst/>
          </a:prstGeom>
          <a:ln w="19050" cap="flat" cmpd="sng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 userDrawn="1"/>
        </p:nvCxnSpPr>
        <p:spPr>
          <a:xfrm>
            <a:off x="0" y="6624327"/>
            <a:ext cx="9143997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71849"/>
            <a:ext cx="9144000" cy="2058941"/>
          </a:xfrm>
        </p:spPr>
        <p:txBody>
          <a:bodyPr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pPr eaLnBrk="1" hangingPunct="1">
              <a:lnSpc>
                <a:spcPts val="6600"/>
              </a:lnSpc>
              <a:spcBef>
                <a:spcPts val="3600"/>
              </a:spcBef>
              <a:defRPr/>
            </a:pPr>
            <a:endParaRPr lang="zh-TW" altLang="en-US" b="1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30" name="Picture 2" descr="http://nrpb.sinica.edu.tw/sites/default/files/announce/%20Logo%20%E8%B3%87%E8%A8%8A%E5%B0%8F%E7%B5%84%E6%8F%90%E4%BE%9B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" y="-23176"/>
            <a:ext cx="2455234" cy="3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50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lang="zh-TW" altLang="en-US" sz="3600" b="1" kern="1200" dirty="0">
                <a:solidFill>
                  <a:srgbClr val="31859C"/>
                </a:solidFill>
                <a:latin typeface="+mj-lt"/>
                <a:ea typeface="微軟正黑體" pitchFamily="34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9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zh-TW" altLang="en-US" sz="3200"/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9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8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5833"/>
            <a:ext cx="9144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17" y="236791"/>
            <a:ext cx="8266774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702A2C25-1372-4CC5-9A8A-448B77B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7396545" y="0"/>
            <a:ext cx="1747455" cy="43732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381741" y="1456268"/>
            <a:ext cx="8522562" cy="4944926"/>
          </a:xfrm>
        </p:spPr>
        <p:txBody>
          <a:bodyPr>
            <a:normAutofit/>
          </a:bodyPr>
          <a:lstStyle>
            <a:lvl1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390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7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文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標題 3"/>
          <p:cNvSpPr txBox="1">
            <a:spLocks/>
          </p:cNvSpPr>
          <p:nvPr userDrawn="1"/>
        </p:nvSpPr>
        <p:spPr>
          <a:xfrm>
            <a:off x="897757" y="1763051"/>
            <a:ext cx="7355288" cy="1809965"/>
          </a:xfrm>
          <a:prstGeom prst="rect">
            <a:avLst/>
          </a:prstGeom>
        </p:spPr>
        <p:txBody>
          <a:bodyPr vert="horz" lIns="91440" tIns="45720" rIns="91440" bIns="9144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800" dirty="0" smtClean="0">
                <a:solidFill>
                  <a:srgbClr val="2683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簡報完畢，敬請指教</a:t>
            </a:r>
            <a:r>
              <a:rPr lang="en-US" altLang="zh-TW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TW" alt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073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英文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37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2998800"/>
            <a:ext cx="9144000" cy="15699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8" name="標題 1"/>
          <p:cNvSpPr>
            <a:spLocks noGrp="1"/>
          </p:cNvSpPr>
          <p:nvPr>
            <p:ph type="ctrTitle" hasCustomPrompt="1"/>
          </p:nvPr>
        </p:nvSpPr>
        <p:spPr>
          <a:xfrm>
            <a:off x="0" y="273600"/>
            <a:ext cx="9144000" cy="11448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TW" altLang="en-US" sz="4400" dirty="0"/>
              <a:t>主標題請用</a:t>
            </a:r>
            <a:r>
              <a:rPr lang="en-US" altLang="zh-TW" sz="4400" dirty="0"/>
              <a:t>44pt</a:t>
            </a:r>
            <a:r>
              <a:rPr lang="zh-TW" altLang="en-US" sz="4400" dirty="0"/>
              <a:t>粗體</a:t>
            </a:r>
            <a:endParaRPr lang="zh-TW" altLang="en-US" dirty="0"/>
          </a:p>
        </p:txBody>
      </p:sp>
      <p:sp>
        <p:nvSpPr>
          <p:cNvPr id="29" name="文字版面配置區 3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18400"/>
            <a:ext cx="9144000" cy="128880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000" b="1" baseline="0">
                <a:solidFill>
                  <a:schemeClr val="tx1"/>
                </a:solidFill>
                <a:latin typeface="+mn-lt"/>
                <a:ea typeface="+mn-ea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TW" altLang="en-US" sz="3200" dirty="0"/>
              <a:t>副標題請用</a:t>
            </a:r>
            <a:r>
              <a:rPr lang="en-US" altLang="zh-TW" sz="3200" dirty="0"/>
              <a:t>30pt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0" y="6562291"/>
            <a:ext cx="9157063" cy="269408"/>
            <a:chOff x="0" y="6562291"/>
            <a:chExt cx="9157063" cy="269408"/>
          </a:xfrm>
        </p:grpSpPr>
        <p:cxnSp>
          <p:nvCxnSpPr>
            <p:cNvPr id="33" name="直線接點 32"/>
            <p:cNvCxnSpPr/>
            <p:nvPr userDrawn="1"/>
          </p:nvCxnSpPr>
          <p:spPr>
            <a:xfrm>
              <a:off x="0" y="6624327"/>
              <a:ext cx="3357154" cy="0"/>
            </a:xfrm>
            <a:prstGeom prst="line">
              <a:avLst/>
            </a:prstGeom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 userDrawn="1"/>
          </p:nvCxnSpPr>
          <p:spPr>
            <a:xfrm>
              <a:off x="5799909" y="6624327"/>
              <a:ext cx="3357154" cy="0"/>
            </a:xfrm>
            <a:prstGeom prst="line">
              <a:avLst/>
            </a:prstGeom>
            <a:ln w="19050" cap="flat" cmpd="sng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57084" y="6562291"/>
              <a:ext cx="1114916" cy="269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" name="文字方塊 22"/>
          <p:cNvSpPr txBox="1">
            <a:spLocks noChangeAspect="1"/>
          </p:cNvSpPr>
          <p:nvPr userDrawn="1"/>
        </p:nvSpPr>
        <p:spPr>
          <a:xfrm>
            <a:off x="4680128" y="6565116"/>
            <a:ext cx="1044000" cy="214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TW" sz="800" b="1" dirty="0">
                <a:solidFill>
                  <a:srgbClr val="0C0C0C">
                    <a:lumMod val="85000"/>
                    <a:lumOff val="15000"/>
                  </a:srgbClr>
                </a:solidFill>
                <a:cs typeface="Arial" pitchFamily="34" charset="0"/>
              </a:rPr>
              <a:t>Copyright  2019</a:t>
            </a:r>
          </a:p>
          <a:p>
            <a:r>
              <a:rPr lang="en-US" altLang="zh-TW" sz="800" b="1" dirty="0">
                <a:solidFill>
                  <a:srgbClr val="0C0C0C">
                    <a:lumMod val="85000"/>
                    <a:lumOff val="15000"/>
                  </a:srgbClr>
                </a:solidFill>
                <a:cs typeface="Arial" pitchFamily="34" charset="0"/>
              </a:rPr>
              <a:t>All Rights Reserved</a:t>
            </a:r>
            <a:endParaRPr lang="zh-TW" altLang="en-US" sz="800" b="1" dirty="0">
              <a:solidFill>
                <a:srgbClr val="0C0C0C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3883" y="0"/>
            <a:ext cx="215956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zh-TW" sz="1400" b="1" dirty="0">
                <a:solidFill>
                  <a:srgbClr val="0C0C0C"/>
                </a:solidFill>
                <a:latin typeface="微軟正黑體" panose="020B0604030504040204" pitchFamily="34" charset="-120"/>
              </a:rPr>
              <a:t>產業科技國際策略發展所</a:t>
            </a:r>
            <a:endParaRPr lang="zh-TW" altLang="en-US" sz="4400" b="1" dirty="0">
              <a:ln w="0"/>
              <a:solidFill>
                <a:srgbClr val="0C0C0C"/>
              </a:solidFill>
              <a:effectLst>
                <a:outerShdw blurRad="38100" dist="19050" dir="2700000" algn="tl" rotWithShape="0">
                  <a:srgbClr val="0C0C0C">
                    <a:alpha val="40000"/>
                  </a:srgbClr>
                </a:outerShdw>
              </a:effectLst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00" y="4565359"/>
            <a:ext cx="7560000" cy="18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8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 sz="3200" dirty="0"/>
              <a:t>標題請用</a:t>
            </a:r>
            <a:r>
              <a:rPr lang="en-US" altLang="zh-TW" sz="3200" dirty="0"/>
              <a:t>32pt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63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zh-TW" altLang="en-US" sz="3200"/>
            </a:lvl1pPr>
          </a:lstStyle>
          <a:p>
            <a:pPr lvl="0"/>
            <a:r>
              <a:rPr lang="zh-TW" altLang="en-US" sz="3200" dirty="0"/>
              <a:t>標題請用</a:t>
            </a:r>
            <a:r>
              <a:rPr lang="en-US" altLang="zh-TW" sz="3200" dirty="0"/>
              <a:t>32pt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22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 sz="3200" dirty="0"/>
              <a:t>標題請用</a:t>
            </a:r>
            <a:r>
              <a:rPr lang="en-US" altLang="zh-TW" sz="3200" dirty="0"/>
              <a:t>32pt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16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zh-TW" altLang="en-US" sz="3200" dirty="0"/>
              <a:t>標題請用</a:t>
            </a:r>
            <a:r>
              <a:rPr lang="en-US" altLang="zh-TW" sz="3200" dirty="0"/>
              <a:t>32pt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84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8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954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文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752156"/>
            <a:ext cx="3960597" cy="3888000"/>
          </a:xfrm>
          <a:prstGeom prst="rect">
            <a:avLst/>
          </a:prstGeom>
        </p:spPr>
      </p:pic>
      <p:sp>
        <p:nvSpPr>
          <p:cNvPr id="51" name="文字方塊 50"/>
          <p:cNvSpPr txBox="1"/>
          <p:nvPr userDrawn="1"/>
        </p:nvSpPr>
        <p:spPr>
          <a:xfrm>
            <a:off x="218358" y="6125548"/>
            <a:ext cx="8714941" cy="38048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zh-TW" altLang="zh-TW" sz="1100" spc="-20" dirty="0">
                <a:solidFill>
                  <a:srgbClr val="0C0C0C"/>
                </a:solidFill>
              </a:rPr>
              <a:t>以上簡報所提供之資訊，在尖端科技發展與產業變動中，無法保證資訊的時效性及完整性，使用者應自行承擔因使用本簡報資料可能產生之任何損害。著作權歸工研院所有，非經</a:t>
            </a:r>
            <a:r>
              <a:rPr lang="zh-TW" altLang="en-US" sz="1100" spc="-20" dirty="0">
                <a:solidFill>
                  <a:srgbClr val="0C0C0C"/>
                </a:solidFill>
              </a:rPr>
              <a:t>書面</a:t>
            </a:r>
            <a:r>
              <a:rPr lang="zh-TW" altLang="zh-TW" sz="1100" spc="-20" dirty="0">
                <a:solidFill>
                  <a:srgbClr val="0C0C0C"/>
                </a:solidFill>
              </a:rPr>
              <a:t>允許，不得以任何形式進行局部或全部之重製、公開傳輸、改作、散布或其他利用本簡報資料之行為。</a:t>
            </a:r>
            <a:endParaRPr lang="zh-TW" altLang="en-US" sz="1100" spc="-20" dirty="0">
              <a:solidFill>
                <a:srgbClr val="0C0C0C"/>
              </a:solidFill>
            </a:endParaRPr>
          </a:p>
        </p:txBody>
      </p:sp>
      <p:sp>
        <p:nvSpPr>
          <p:cNvPr id="54" name="文字版面配置區 11"/>
          <p:cNvSpPr>
            <a:spLocks noGrp="1"/>
          </p:cNvSpPr>
          <p:nvPr>
            <p:ph type="body" sz="quarter" idx="10"/>
          </p:nvPr>
        </p:nvSpPr>
        <p:spPr>
          <a:xfrm>
            <a:off x="5291552" y="3792879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5" name="文字版面配置區 11"/>
          <p:cNvSpPr>
            <a:spLocks noGrp="1"/>
          </p:cNvSpPr>
          <p:nvPr>
            <p:ph type="body" sz="quarter" idx="11"/>
          </p:nvPr>
        </p:nvSpPr>
        <p:spPr>
          <a:xfrm>
            <a:off x="7183499" y="2387854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6" name="文字版面配置區 11"/>
          <p:cNvSpPr>
            <a:spLocks noGrp="1"/>
          </p:cNvSpPr>
          <p:nvPr>
            <p:ph type="body" sz="quarter" idx="12"/>
          </p:nvPr>
        </p:nvSpPr>
        <p:spPr>
          <a:xfrm>
            <a:off x="5286543" y="2406487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7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7183500" y="3796764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8" name="標題 2"/>
          <p:cNvSpPr>
            <a:spLocks noGrp="1"/>
          </p:cNvSpPr>
          <p:nvPr>
            <p:ph type="title"/>
          </p:nvPr>
        </p:nvSpPr>
        <p:spPr>
          <a:xfrm>
            <a:off x="5286543" y="836824"/>
            <a:ext cx="3749953" cy="1008000"/>
          </a:xfrm>
        </p:spPr>
        <p:txBody>
          <a:bodyPr>
            <a:normAutofit/>
          </a:bodyPr>
          <a:lstStyle>
            <a:lvl1pPr>
              <a:defRPr sz="54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3473262" y="5713511"/>
            <a:ext cx="219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0C0C0C">
                    <a:lumMod val="75000"/>
                    <a:lumOff val="25000"/>
                  </a:srgbClr>
                </a:solidFill>
                <a:latin typeface="Verdana" charset="0"/>
                <a:ea typeface="Verdana" charset="0"/>
                <a:cs typeface="Verdana" charset="0"/>
              </a:rPr>
              <a:t>http://www.iek.org.tw</a:t>
            </a:r>
            <a:endParaRPr kumimoji="1" lang="zh-TW" altLang="en-US" sz="1400" dirty="0">
              <a:solidFill>
                <a:srgbClr val="0C0C0C">
                  <a:lumMod val="75000"/>
                  <a:lumOff val="25000"/>
                </a:srgb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46007" y="5326727"/>
            <a:ext cx="2251986" cy="386783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354279" y="1244659"/>
            <a:ext cx="2278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2025</a:t>
            </a:r>
            <a:r>
              <a:rPr lang="zh-TW" altLang="en-US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願景：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</a:rPr>
            </a:br>
            <a:r>
              <a:rPr lang="zh-TW" altLang="zh-TW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促進台灣產業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zh-TW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科技創新與價值提升</a:t>
            </a:r>
            <a:endParaRPr lang="zh-TW" altLang="en-US" b="1" dirty="0">
              <a:solidFill>
                <a:srgbClr val="7030A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6488" y="4640297"/>
            <a:ext cx="2196000" cy="4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3"/>
          </p:nvPr>
        </p:nvSpPr>
        <p:spPr>
          <a:xfrm>
            <a:off x="72000" y="6650290"/>
            <a:ext cx="3311972" cy="188641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5566753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5833"/>
            <a:ext cx="9144001" cy="1123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17" y="236791"/>
            <a:ext cx="8266774" cy="798250"/>
          </a:xfrm>
        </p:spPr>
        <p:txBody>
          <a:bodyPr/>
          <a:lstStyle>
            <a:lvl1pPr algn="ctr"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9F7C81-5AFA-4760-BB37-FBDF119EE876}" type="slidenum">
              <a:rPr lang="zh-TW" altLang="en-US" smtClean="0">
                <a:solidFill>
                  <a:srgbClr val="0C0C0C"/>
                </a:solidFill>
              </a:rPr>
              <a:pPr/>
              <a:t>‹#›</a:t>
            </a:fld>
            <a:endParaRPr lang="zh-TW" altLang="en-US" dirty="0">
              <a:solidFill>
                <a:srgbClr val="0C0C0C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702A2C25-1372-4CC5-9A8A-448B77B684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545" y="0"/>
            <a:ext cx="1747455" cy="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6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中文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49"/>
          <p:cNvSpPr txBox="1"/>
          <p:nvPr userDrawn="1"/>
        </p:nvSpPr>
        <p:spPr>
          <a:xfrm>
            <a:off x="1401183" y="5713511"/>
            <a:ext cx="237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0C0C0C">
                    <a:lumMod val="75000"/>
                    <a:lumOff val="25000"/>
                  </a:srgbClr>
                </a:solidFill>
                <a:latin typeface="Verdana" charset="0"/>
                <a:ea typeface="Verdana" charset="0"/>
                <a:cs typeface="Verdana" charset="0"/>
              </a:rPr>
              <a:t>http://www.iek.org.tw</a:t>
            </a:r>
            <a:endParaRPr kumimoji="1" lang="zh-TW" altLang="en-US" sz="1400" dirty="0">
              <a:solidFill>
                <a:srgbClr val="0C0C0C">
                  <a:lumMod val="75000"/>
                  <a:lumOff val="25000"/>
                </a:srgb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文字方塊 50"/>
          <p:cNvSpPr txBox="1"/>
          <p:nvPr userDrawn="1"/>
        </p:nvSpPr>
        <p:spPr>
          <a:xfrm>
            <a:off x="218358" y="6125548"/>
            <a:ext cx="8714941" cy="38048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zh-TW" altLang="zh-TW" sz="1100" spc="-20" dirty="0">
                <a:solidFill>
                  <a:srgbClr val="0C0C0C"/>
                </a:solidFill>
              </a:rPr>
              <a:t>以上簡報所提供之資訊，在尖端科技發展與產業變動中，無法保證資訊的時效性及完整性，使用者應自行承擔因使用本簡報資料可能產生之任何損害。著作權歸工研院所有，非經</a:t>
            </a:r>
            <a:r>
              <a:rPr lang="zh-TW" altLang="en-US" sz="1100" spc="-20" dirty="0">
                <a:solidFill>
                  <a:srgbClr val="0C0C0C"/>
                </a:solidFill>
              </a:rPr>
              <a:t>書面</a:t>
            </a:r>
            <a:r>
              <a:rPr lang="zh-TW" altLang="zh-TW" sz="1100" spc="-20" dirty="0">
                <a:solidFill>
                  <a:srgbClr val="0C0C0C"/>
                </a:solidFill>
              </a:rPr>
              <a:t>允許，不得以任何形式進行局部或全部之重製、公開傳輸、改作、散布或其他利用本簡報資料之行為。</a:t>
            </a:r>
            <a:endParaRPr lang="zh-TW" altLang="en-US" sz="1100" spc="-20" dirty="0">
              <a:solidFill>
                <a:srgbClr val="0C0C0C"/>
              </a:solidFill>
            </a:endParaRPr>
          </a:p>
        </p:txBody>
      </p:sp>
      <p:sp>
        <p:nvSpPr>
          <p:cNvPr id="54" name="文字版面配置區 11"/>
          <p:cNvSpPr>
            <a:spLocks noGrp="1"/>
          </p:cNvSpPr>
          <p:nvPr>
            <p:ph type="body" sz="quarter" idx="10"/>
          </p:nvPr>
        </p:nvSpPr>
        <p:spPr>
          <a:xfrm>
            <a:off x="5291552" y="3792879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5" name="文字版面配置區 11"/>
          <p:cNvSpPr>
            <a:spLocks noGrp="1"/>
          </p:cNvSpPr>
          <p:nvPr>
            <p:ph type="body" sz="quarter" idx="11"/>
          </p:nvPr>
        </p:nvSpPr>
        <p:spPr>
          <a:xfrm>
            <a:off x="7183499" y="2387854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6" name="文字版面配置區 11"/>
          <p:cNvSpPr>
            <a:spLocks noGrp="1"/>
          </p:cNvSpPr>
          <p:nvPr>
            <p:ph type="body" sz="quarter" idx="12"/>
          </p:nvPr>
        </p:nvSpPr>
        <p:spPr>
          <a:xfrm>
            <a:off x="5286543" y="2406487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7" name="文字版面配置區 11"/>
          <p:cNvSpPr>
            <a:spLocks noGrp="1"/>
          </p:cNvSpPr>
          <p:nvPr>
            <p:ph type="body" sz="quarter" idx="13"/>
          </p:nvPr>
        </p:nvSpPr>
        <p:spPr>
          <a:xfrm>
            <a:off x="7183500" y="3796764"/>
            <a:ext cx="1800000" cy="1168225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marL="0" indent="0">
              <a:buNone/>
              <a:defRPr kumimoji="1" lang="zh-TW" altLang="en-US" sz="16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Clr>
                <a:srgbClr val="002060"/>
              </a:buClr>
              <a:buFont typeface="Arial" pitchFamily="34" charset="0"/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8" name="標題 2"/>
          <p:cNvSpPr>
            <a:spLocks noGrp="1"/>
          </p:cNvSpPr>
          <p:nvPr>
            <p:ph type="title"/>
          </p:nvPr>
        </p:nvSpPr>
        <p:spPr>
          <a:xfrm>
            <a:off x="5286543" y="836824"/>
            <a:ext cx="3749953" cy="1008000"/>
          </a:xfrm>
        </p:spPr>
        <p:txBody>
          <a:bodyPr>
            <a:normAutofit/>
          </a:bodyPr>
          <a:lstStyle>
            <a:lvl1pPr>
              <a:defRPr sz="54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59" name="圖片 58">
            <a:hlinkClick r:id="rId2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73" y="971425"/>
            <a:ext cx="4198264" cy="4198264"/>
          </a:xfrm>
          <a:prstGeom prst="rect">
            <a:avLst/>
          </a:prstGeom>
        </p:spPr>
      </p:pic>
      <p:graphicFrame>
        <p:nvGraphicFramePr>
          <p:cNvPr id="60" name="圖表 59"/>
          <p:cNvGraphicFramePr/>
          <p:nvPr userDrawn="1">
            <p:extLst/>
          </p:nvPr>
        </p:nvGraphicFramePr>
        <p:xfrm>
          <a:off x="154766" y="1333741"/>
          <a:ext cx="4750676" cy="3473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1" name="圖片 6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27" y="1531202"/>
            <a:ext cx="1100787" cy="1100787"/>
          </a:xfrm>
          <a:prstGeom prst="rect">
            <a:avLst/>
          </a:prstGeom>
        </p:spPr>
      </p:pic>
      <p:graphicFrame>
        <p:nvGraphicFramePr>
          <p:cNvPr id="62" name="圖表 61"/>
          <p:cNvGraphicFramePr/>
          <p:nvPr userDrawn="1"/>
        </p:nvGraphicFramePr>
        <p:xfrm>
          <a:off x="154766" y="1333741"/>
          <a:ext cx="4750676" cy="3473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3" name="圖表 62"/>
          <p:cNvGraphicFramePr/>
          <p:nvPr userDrawn="1"/>
        </p:nvGraphicFramePr>
        <p:xfrm>
          <a:off x="154766" y="1333741"/>
          <a:ext cx="4750676" cy="3473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4" name="圖片 6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324" y="2892362"/>
            <a:ext cx="1100787" cy="1100787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1" y="886581"/>
            <a:ext cx="1100787" cy="110078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42" y="2901438"/>
            <a:ext cx="1100787" cy="110078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2" y="3976559"/>
            <a:ext cx="1100787" cy="110078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032" y="3992426"/>
            <a:ext cx="1100787" cy="110078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253" y="1543880"/>
            <a:ext cx="1100787" cy="1100787"/>
          </a:xfrm>
          <a:prstGeom prst="rect">
            <a:avLst/>
          </a:prstGeom>
        </p:spPr>
      </p:pic>
      <p:graphicFrame>
        <p:nvGraphicFramePr>
          <p:cNvPr id="70" name="圖表 69"/>
          <p:cNvGraphicFramePr/>
          <p:nvPr userDrawn="1">
            <p:extLst/>
          </p:nvPr>
        </p:nvGraphicFramePr>
        <p:xfrm>
          <a:off x="154766" y="1333741"/>
          <a:ext cx="4750676" cy="3473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71" name="矩形 70"/>
          <p:cNvSpPr/>
          <p:nvPr userDrawn="1"/>
        </p:nvSpPr>
        <p:spPr>
          <a:xfrm>
            <a:off x="971600" y="2348880"/>
            <a:ext cx="3024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960C"/>
                </a:solidFill>
                <a:ea typeface="標楷體" panose="03000509000000000000" pitchFamily="65" charset="-120"/>
              </a:rPr>
              <a:t>建永續</a:t>
            </a:r>
            <a:endParaRPr lang="en-US" altLang="zh-TW" sz="2400" b="1" dirty="0">
              <a:solidFill>
                <a:srgbClr val="FF960C"/>
              </a:solidFill>
              <a:ea typeface="標楷體" panose="03000509000000000000" pitchFamily="65" charset="-120"/>
            </a:endParaRPr>
          </a:p>
          <a:p>
            <a:pPr algn="ctr"/>
            <a:r>
              <a:rPr lang="zh-TW" altLang="en-US" sz="2400" b="1" dirty="0">
                <a:solidFill>
                  <a:srgbClr val="008000"/>
                </a:solidFill>
                <a:ea typeface="標楷體" panose="03000509000000000000" pitchFamily="65" charset="-120"/>
              </a:rPr>
              <a:t>循環</a:t>
            </a:r>
            <a:r>
              <a:rPr lang="zh-TW" altLang="en-US" sz="2400" b="1" dirty="0">
                <a:solidFill>
                  <a:srgbClr val="0C0C0C"/>
                </a:solidFill>
                <a:ea typeface="標楷體" panose="03000509000000000000" pitchFamily="65" charset="-120"/>
              </a:rPr>
              <a:t>再生</a:t>
            </a:r>
            <a:r>
              <a:rPr lang="zh-TW" altLang="en-US" sz="2400" b="1" dirty="0">
                <a:solidFill>
                  <a:srgbClr val="3366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400" b="1" dirty="0">
                <a:solidFill>
                  <a:srgbClr val="0C0C0C"/>
                </a:solidFill>
                <a:ea typeface="標楷體" panose="03000509000000000000" pitchFamily="65" charset="-120"/>
              </a:rPr>
              <a:t>創新</a:t>
            </a:r>
            <a:r>
              <a:rPr lang="zh-TW" altLang="en-US" sz="2400" b="1" dirty="0">
                <a:solidFill>
                  <a:srgbClr val="008000"/>
                </a:solidFill>
                <a:ea typeface="標楷體" panose="03000509000000000000" pitchFamily="65" charset="-120"/>
              </a:rPr>
              <a:t>經濟</a:t>
            </a:r>
          </a:p>
        </p:txBody>
      </p:sp>
      <p:sp>
        <p:nvSpPr>
          <p:cNvPr id="72" name="矩形 71"/>
          <p:cNvSpPr/>
          <p:nvPr userDrawn="1"/>
        </p:nvSpPr>
        <p:spPr>
          <a:xfrm>
            <a:off x="552320" y="3135440"/>
            <a:ext cx="3888432" cy="292388"/>
          </a:xfrm>
          <a:prstGeom prst="rect">
            <a:avLst/>
          </a:prstGeom>
          <a:effectLst>
            <a:glow rad="63500">
              <a:schemeClr val="bg1"/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1300" b="1" dirty="0">
                <a:solidFill>
                  <a:srgbClr val="336600"/>
                </a:solidFill>
                <a:hlinkClick r:id="rId2"/>
              </a:rPr>
              <a:t>ieknet.iek.org.tw/</a:t>
            </a:r>
            <a:r>
              <a:rPr lang="en-US" altLang="zh-TW" sz="1300" b="1" dirty="0" err="1">
                <a:solidFill>
                  <a:srgbClr val="336600"/>
                </a:solidFill>
                <a:hlinkClick r:id="rId2"/>
              </a:rPr>
              <a:t>IEKTopics</a:t>
            </a:r>
            <a:r>
              <a:rPr lang="en-US" altLang="zh-TW" sz="1300" b="1" dirty="0">
                <a:solidFill>
                  <a:srgbClr val="336600"/>
                </a:solidFill>
                <a:hlinkClick r:id="rId2"/>
              </a:rPr>
              <a:t>/2017</a:t>
            </a:r>
            <a:endParaRPr lang="zh-TW" altLang="en-US" sz="1300" b="1" dirty="0">
              <a:solidFill>
                <a:srgbClr val="3366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22620" y="5231419"/>
            <a:ext cx="2806910" cy="4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0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C 0.06441 -0.10186 0.17414 -0.1257 0.25278 -0.04699 C 0.32917 0.03102 0.34671 0.18287 0.28577 0.28611 C 0.22639 0.39189 0.11528 0.41389 0.03594 0.33472 C -0.04167 0.2574 -0.05903 0.10439 5E-6 3.33333E-6 Z " pathEditMode="relative" rAng="18420000" ptsTypes="AAAAA">
                                      <p:cBhvr>
                                        <p:cTn id="6" dur="8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6" y="142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59259E-6 C -0.02535 0.12662 -0.11962 0.20787 -0.2158 0.1787 C -0.3092 0.14953 -0.37014 0.0206 -0.34705 -0.10787 C -0.32483 -0.23542 -0.23108 -0.3132 -0.13403 -0.28635 C -0.03941 -0.25764 0.02292 -0.12685 -1.11111E-6 2.59259E-6 Z " pathEditMode="relative" rAng="6180000" ptsTypes="AAAAA">
                                      <p:cBhvr>
                                        <p:cTn id="8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-53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C 0.09948 0.00648 0.17969 0.10995 0.17969 0.2419 C 0.17951 0.36991 0.09879 0.48032 -8.33333E-7 0.47731 C -0.09896 0.47778 -0.17934 0.37199 -0.17951 0.23981 C -0.17969 0.10995 -0.09878 -0.00023 -8.33333E-7 2.22222E-6 Z " pathEditMode="relative" rAng="0" ptsTypes="AAAAA">
                                      <p:cBhvr>
                                        <p:cTn id="10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C -0.02118 -0.12894 0.03593 -0.2588 0.13246 -0.29121 C 0.22552 -0.32176 0.3243 -0.24468 0.34739 -0.11528 C 0.37743 0.00995 0.31371 0.14051 0.21805 0.17407 C 0.12309 0.20555 0.02361 0.12777 3.05556E-6 3.33333E-6 Z " pathEditMode="relative" rAng="15360000" ptsTypes="AAAAA">
                                      <p:cBhvr>
                                        <p:cTn id="12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-57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8819 -0.06203 -0.12656 -0.20347 -0.08229 -0.3206 C -0.04097 -0.43634 0.06719 -0.4868 0.15591 -0.42731 C 0.24427 -0.37083 0.28125 -0.2287 0.23768 -0.11088 C 0.19601 0.00602 0.08716 0.05949 -3.61111E-6 -3.7037E-6 Z " pathEditMode="relative" rAng="12360000" ptsTypes="AAAAA">
                                      <p:cBhvr>
                                        <p:cTn id="14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-213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C -0.0908 0.05787 -0.19844 0.01134 -0.24219 -0.10278 C -0.28577 -0.21643 -0.25261 -0.36481 -0.16302 -0.42153 C -0.0757 -0.48171 0.03107 -0.43657 0.07639 -0.31898 C 0.12135 -0.20324 0.08663 -0.05671 3.05556E-6 -3.7037E-7 Z " pathEditMode="relative" rAng="9180000" ptsTypes="AAAAA">
                                      <p:cBhvr>
                                        <p:cTn id="16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-2099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07407E-6 C 0.05608 0.10579 0.03906 0.25718 -0.04097 0.33449 C -0.11771 0.40949 -0.2316 0.38727 -0.28785 0.27963 C -0.34618 0.17385 -0.32865 0.02547 -0.24861 -0.05162 C -0.16996 -0.12777 -0.05712 -0.10578 -5.55556E-7 -4.07407E-6 Z " pathEditMode="relative" rAng="3240000" ptsTypes="AAAAA">
                                      <p:cBhvr>
                                        <p:cTn id="18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58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srgbClr val="0C0C0C"/>
                </a:solidFill>
              </a:rPr>
              <a:t>資料來源：工研院</a:t>
            </a:r>
            <a:r>
              <a:rPr lang="en-US" altLang="zh-TW" dirty="0" smtClean="0">
                <a:solidFill>
                  <a:srgbClr val="0C0C0C"/>
                </a:solidFill>
              </a:rPr>
              <a:t>IEK Consulting (</a:t>
            </a:r>
            <a:r>
              <a:rPr lang="en-US" altLang="zh-TW" dirty="0" err="1" smtClean="0">
                <a:solidFill>
                  <a:srgbClr val="0C0C0C"/>
                </a:solidFill>
              </a:rPr>
              <a:t>yyyy</a:t>
            </a:r>
            <a:r>
              <a:rPr lang="en-US" altLang="zh-TW" dirty="0" smtClean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8820472" y="6624327"/>
            <a:ext cx="39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srgbClr val="0C0C0C"/>
                </a:solidFill>
              </a:rPr>
              <a:pPr/>
              <a:t>‹#›</a:t>
            </a:fld>
            <a:endParaRPr lang="zh-TW" altLang="en-US" sz="1200" b="1" dirty="0">
              <a:solidFill>
                <a:srgbClr val="0C0C0C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>
          <a:xfrm>
            <a:off x="8820150" y="260350"/>
            <a:ext cx="914400" cy="91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1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406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393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16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43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99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9F7C81-5AFA-4760-BB37-FBDF119EE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061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741" y="107674"/>
            <a:ext cx="85225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741" y="1763016"/>
            <a:ext cx="8522562" cy="4638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5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469292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5" name="標題版面配置區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676456" y="6624327"/>
            <a:ext cx="46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6270F7-55D0-4AF8-95F6-5D5E45D36F7A}" type="slidenum">
              <a:rPr lang="zh-TW" altLang="en-US" sz="1200" b="1" smtClean="0">
                <a:solidFill>
                  <a:prstClr val="black"/>
                </a:solidFill>
              </a:rPr>
              <a:pPr/>
              <a:t>‹#›</a:t>
            </a:fld>
            <a:endParaRPr lang="zh-TW" altLang="en-US" sz="1200" b="1" dirty="0">
              <a:solidFill>
                <a:prstClr val="black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0" y="6624327"/>
            <a:ext cx="914400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>
                <a:solidFill>
                  <a:prstClr val="black"/>
                </a:solidFill>
              </a:rPr>
              <a:t>資料來源： 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en-US" altLang="zh-TW" dirty="0" err="1" smtClean="0">
                <a:solidFill>
                  <a:prstClr val="black"/>
                </a:solidFill>
              </a:rPr>
              <a:t>yyyy</a:t>
            </a:r>
            <a:r>
              <a:rPr lang="en-US" altLang="zh-TW" dirty="0" smtClean="0">
                <a:solidFill>
                  <a:prstClr val="black"/>
                </a:solidFill>
              </a:rPr>
              <a:t>/mm)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http://nrpb.sinica.edu.tw/sites/default/files/announce/%20Logo%20%E8%B3%87%E8%A8%8A%E5%B0%8F%E7%B5%84%E6%8F%90%E4%BE%9B3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" y="-23176"/>
            <a:ext cx="2455234" cy="3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4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dirty="0">
          <a:solidFill>
            <a:srgbClr val="31859C"/>
          </a:solidFill>
          <a:latin typeface="+mj-lt"/>
          <a:ea typeface="微軟正黑體" pitchFamily="34" charset="-120"/>
          <a:cs typeface="Times New Roman" pitchFamily="18" charset="0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Clr>
          <a:schemeClr val="accent3"/>
        </a:buClr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58875" indent="-244475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ü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3"/>
        </a:buClr>
        <a:buFont typeface="微軟正黑體" pitchFamily="34" charset="-120"/>
        <a:buChar char="。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5" name="標題版面配置區 1"/>
          <p:cNvSpPr>
            <a:spLocks noGrp="1"/>
          </p:cNvSpPr>
          <p:nvPr>
            <p:ph type="title"/>
          </p:nvPr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TW" altLang="en-US" sz="3200" dirty="0"/>
              <a:t>標題請用</a:t>
            </a:r>
            <a:r>
              <a:rPr lang="en-US" altLang="zh-TW" sz="3200" dirty="0"/>
              <a:t>32pt</a:t>
            </a:r>
            <a:r>
              <a:rPr lang="zh-TW" altLang="en-US" sz="3200" dirty="0"/>
              <a:t>粗體</a:t>
            </a:r>
            <a:endParaRPr lang="zh-TW" altLang="en-US" dirty="0"/>
          </a:p>
        </p:txBody>
      </p:sp>
      <p:cxnSp>
        <p:nvCxnSpPr>
          <p:cNvPr id="32" name="直線接點 31"/>
          <p:cNvCxnSpPr/>
          <p:nvPr/>
        </p:nvCxnSpPr>
        <p:spPr>
          <a:xfrm>
            <a:off x="0" y="6624327"/>
            <a:ext cx="3357154" cy="0"/>
          </a:xfrm>
          <a:prstGeom prst="line">
            <a:avLst/>
          </a:prstGeom>
          <a:ln w="19050" cap="flat" cmpd="sng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5799909" y="6624327"/>
            <a:ext cx="3357154" cy="0"/>
          </a:xfrm>
          <a:prstGeom prst="line">
            <a:avLst/>
          </a:prstGeom>
          <a:ln w="19050" cap="flat" cmpd="sng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7084" y="6562291"/>
            <a:ext cx="1114916" cy="26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頁尾版面配置區 6"/>
          <p:cNvSpPr>
            <a:spLocks noGrp="1"/>
          </p:cNvSpPr>
          <p:nvPr>
            <p:ph type="ftr" sz="quarter" idx="3"/>
          </p:nvPr>
        </p:nvSpPr>
        <p:spPr>
          <a:xfrm>
            <a:off x="35864" y="6649200"/>
            <a:ext cx="3312000" cy="18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TW" altLang="en-US" dirty="0">
                <a:solidFill>
                  <a:srgbClr val="0C0C0C"/>
                </a:solidFill>
              </a:rPr>
              <a:t>資料來源：工研院產科國際所</a:t>
            </a:r>
            <a:r>
              <a:rPr lang="en-US" altLang="zh-TW" dirty="0">
                <a:solidFill>
                  <a:srgbClr val="0C0C0C"/>
                </a:solidFill>
              </a:rPr>
              <a:t>(</a:t>
            </a:r>
            <a:r>
              <a:rPr lang="en-US" altLang="zh-TW" dirty="0" err="1">
                <a:solidFill>
                  <a:srgbClr val="0C0C0C"/>
                </a:solidFill>
              </a:rPr>
              <a:t>yyyy</a:t>
            </a:r>
            <a:r>
              <a:rPr lang="en-US" altLang="zh-TW" dirty="0">
                <a:solidFill>
                  <a:srgbClr val="0C0C0C"/>
                </a:solidFill>
              </a:rPr>
              <a:t>/mm)</a:t>
            </a:r>
            <a:endParaRPr lang="zh-TW" altLang="en-US" dirty="0">
              <a:solidFill>
                <a:srgbClr val="0C0C0C"/>
              </a:solidFill>
            </a:endParaRPr>
          </a:p>
        </p:txBody>
      </p:sp>
      <p:sp>
        <p:nvSpPr>
          <p:cNvPr id="19" name="文字方塊 18"/>
          <p:cNvSpPr txBox="1">
            <a:spLocks noChangeAspect="1"/>
          </p:cNvSpPr>
          <p:nvPr/>
        </p:nvSpPr>
        <p:spPr>
          <a:xfrm>
            <a:off x="4680128" y="6565116"/>
            <a:ext cx="1044000" cy="214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TW" sz="800" b="1" dirty="0">
                <a:solidFill>
                  <a:srgbClr val="0C0C0C">
                    <a:lumMod val="85000"/>
                    <a:lumOff val="15000"/>
                  </a:srgbClr>
                </a:solidFill>
                <a:cs typeface="Arial" pitchFamily="34" charset="0"/>
              </a:rPr>
              <a:t>Copyright  2019</a:t>
            </a:r>
          </a:p>
          <a:p>
            <a:r>
              <a:rPr lang="en-US" altLang="zh-TW" sz="800" b="1" dirty="0">
                <a:solidFill>
                  <a:srgbClr val="0C0C0C">
                    <a:lumMod val="85000"/>
                    <a:lumOff val="15000"/>
                  </a:srgbClr>
                </a:solidFill>
                <a:cs typeface="Arial" pitchFamily="34" charset="0"/>
              </a:rPr>
              <a:t>All Rights Reserved</a:t>
            </a:r>
            <a:endParaRPr lang="zh-TW" altLang="en-US" sz="800" b="1" dirty="0">
              <a:solidFill>
                <a:srgbClr val="0C0C0C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3883" y="0"/>
            <a:ext cx="215956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zh-TW" sz="1400" b="1" dirty="0">
                <a:solidFill>
                  <a:srgbClr val="0C0C0C"/>
                </a:solidFill>
                <a:latin typeface="微軟正黑體" panose="020B0604030504040204" pitchFamily="34" charset="-120"/>
              </a:rPr>
              <a:t>產業科技國際策略發展所</a:t>
            </a:r>
            <a:endParaRPr lang="zh-TW" altLang="en-US" sz="4400" b="1" dirty="0">
              <a:ln w="0"/>
              <a:solidFill>
                <a:srgbClr val="0C0C0C"/>
              </a:solidFill>
              <a:effectLst>
                <a:outerShdw blurRad="38100" dist="19050" dir="2700000" algn="tl" rotWithShape="0">
                  <a:srgbClr val="0C0C0C">
                    <a:alpha val="40000"/>
                  </a:srgbClr>
                </a:outerShdw>
              </a:effectLst>
              <a:latin typeface="微軟正黑體" panose="020B0604030504040204" pitchFamily="34" charset="-120"/>
            </a:endParaRPr>
          </a:p>
        </p:txBody>
      </p:sp>
      <p:pic>
        <p:nvPicPr>
          <p:cNvPr id="10" name="Picture 23" descr="限閱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2931" y="11171"/>
            <a:ext cx="777875" cy="3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90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58875" indent="-244475" algn="l" defTabSz="914400" rtl="0" eaLnBrk="1" latinLnBrk="0" hangingPunct="1">
        <a:spcBef>
          <a:spcPct val="20000"/>
        </a:spcBef>
        <a:buClr>
          <a:srgbClr val="002060"/>
        </a:buClr>
        <a:buFont typeface="Wingdings" pitchFamily="2" charset="2"/>
        <a:buChar char="ü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Font typeface="微軟正黑體" pitchFamily="34" charset="-120"/>
        <a:buChar char="。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 bwMode="auto">
          <a:xfrm>
            <a:off x="926974" y="5493458"/>
            <a:ext cx="7285990" cy="8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lvl1pPr algn="ctr" defTabSz="1081088" rtl="0" fontAlgn="base">
              <a:spcBef>
                <a:spcPct val="0"/>
              </a:spcBef>
              <a:spcAft>
                <a:spcPct val="0"/>
              </a:spcAft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defTabSz="1081088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spcBef>
                <a:spcPts val="3600"/>
              </a:spcBef>
              <a:spcAft>
                <a:spcPts val="3000"/>
              </a:spcAft>
            </a:pP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105230" y="3638538"/>
            <a:ext cx="8929478" cy="830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520"/>
              </a:spcBef>
            </a:pPr>
            <a:r>
              <a:rPr lang="zh-TW" altLang="en-US" sz="4000" b="1" dirty="0">
                <a:solidFill>
                  <a:srgbClr val="009999"/>
                </a:solidFill>
              </a:rPr>
              <a:t>專家委員會議</a:t>
            </a:r>
            <a:endParaRPr lang="zh-TW" altLang="en-US" sz="4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02A2C25-1372-4CC5-9A8A-448B77B68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804" r="9586" b="39450"/>
          <a:stretch/>
        </p:blipFill>
        <p:spPr>
          <a:xfrm>
            <a:off x="2822312" y="5090322"/>
            <a:ext cx="3121288" cy="78115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1" y="9000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TW" altLang="en-US" sz="4400" b="1" dirty="0">
                <a:solidFill>
                  <a:srgbClr val="009999"/>
                </a:solidFill>
              </a:rPr>
              <a:t>科技部</a:t>
            </a:r>
            <a:r>
              <a:rPr lang="en-US" altLang="zh-TW" sz="4400" b="1" dirty="0">
                <a:solidFill>
                  <a:srgbClr val="009999"/>
                </a:solidFill>
              </a:rPr>
              <a:t/>
            </a:r>
            <a:br>
              <a:rPr lang="en-US" altLang="zh-TW" sz="4400" b="1" dirty="0">
                <a:solidFill>
                  <a:srgbClr val="009999"/>
                </a:solidFill>
              </a:rPr>
            </a:br>
            <a:r>
              <a:rPr lang="zh-TW" altLang="zh-TW" sz="4400" b="1" dirty="0">
                <a:solidFill>
                  <a:srgbClr val="009999"/>
                </a:solidFill>
              </a:rPr>
              <a:t>科技突圍</a:t>
            </a:r>
            <a:r>
              <a:rPr lang="en-US" altLang="zh-TW" sz="4400" b="1" dirty="0">
                <a:solidFill>
                  <a:srgbClr val="009999"/>
                </a:solidFill>
              </a:rPr>
              <a:t>(Breakout)</a:t>
            </a:r>
            <a:r>
              <a:rPr lang="zh-TW" altLang="zh-TW" sz="4400" b="1" dirty="0">
                <a:solidFill>
                  <a:srgbClr val="009999"/>
                </a:solidFill>
              </a:rPr>
              <a:t>實驗</a:t>
            </a:r>
            <a:r>
              <a:rPr lang="zh-TW" altLang="zh-TW" sz="4400" b="1" dirty="0" smtClean="0">
                <a:solidFill>
                  <a:srgbClr val="009999"/>
                </a:solidFill>
              </a:rPr>
              <a:t>專案</a:t>
            </a:r>
            <a:r>
              <a:rPr lang="en-US" altLang="zh-TW" sz="4400" b="1" dirty="0" smtClean="0">
                <a:solidFill>
                  <a:srgbClr val="009999"/>
                </a:solidFill>
              </a:rPr>
              <a:t/>
            </a:r>
            <a:br>
              <a:rPr lang="en-US" altLang="zh-TW" sz="4400" b="1" dirty="0" smtClean="0">
                <a:solidFill>
                  <a:srgbClr val="009999"/>
                </a:solidFill>
              </a:rPr>
            </a:br>
            <a:r>
              <a:rPr lang="en-US" altLang="zh-TW" sz="4400" dirty="0">
                <a:solidFill>
                  <a:srgbClr val="009999"/>
                </a:solidFill>
              </a:rPr>
              <a:t>-</a:t>
            </a:r>
            <a:r>
              <a:rPr lang="zh-TW" altLang="en-US" sz="4000" dirty="0">
                <a:solidFill>
                  <a:srgbClr val="009999"/>
                </a:solidFill>
              </a:rPr>
              <a:t>「身心障礙者友善搭</a:t>
            </a:r>
            <a:r>
              <a:rPr lang="zh-TW" altLang="en-US" sz="4000" dirty="0" smtClean="0">
                <a:solidFill>
                  <a:srgbClr val="009999"/>
                </a:solidFill>
              </a:rPr>
              <a:t>公車</a:t>
            </a:r>
            <a:r>
              <a:rPr lang="en-US" altLang="zh-TW" sz="4000" dirty="0" smtClean="0">
                <a:solidFill>
                  <a:srgbClr val="009999"/>
                </a:solidFill>
              </a:rPr>
              <a:t/>
            </a:r>
            <a:br>
              <a:rPr lang="en-US" altLang="zh-TW" sz="4000" dirty="0" smtClean="0">
                <a:solidFill>
                  <a:srgbClr val="009999"/>
                </a:solidFill>
              </a:rPr>
            </a:br>
            <a:r>
              <a:rPr lang="zh-TW" altLang="en-US" sz="4000" dirty="0" smtClean="0">
                <a:solidFill>
                  <a:srgbClr val="009999"/>
                </a:solidFill>
              </a:rPr>
              <a:t>實驗計畫」</a:t>
            </a:r>
            <a:endParaRPr lang="zh-TW" altLang="en-US" sz="4000" dirty="0">
              <a:solidFill>
                <a:srgbClr val="009999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6974" y="4611858"/>
            <a:ext cx="698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35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  <a:r>
              <a:rPr lang="en-US" altLang="zh-TW" dirty="0" smtClean="0"/>
              <a:t>(2/4)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23825" y="1246719"/>
            <a:ext cx="8780478" cy="1344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0000FF"/>
                </a:solidFill>
              </a:rPr>
              <a:t>問題二：</a:t>
            </a:r>
            <a:r>
              <a:rPr lang="zh-TW" altLang="en-US" b="1" dirty="0">
                <a:solidFill>
                  <a:srgbClr val="0000FF"/>
                </a:solidFill>
              </a:rPr>
              <a:t>計畫應用到新興科技（</a:t>
            </a:r>
            <a:r>
              <a:rPr lang="en-US" altLang="zh-TW" b="1" dirty="0">
                <a:solidFill>
                  <a:srgbClr val="0000FF"/>
                </a:solidFill>
              </a:rPr>
              <a:t>DSRC/V2X)</a:t>
            </a:r>
            <a:r>
              <a:rPr lang="zh-TW" altLang="en-US" b="1" dirty="0">
                <a:solidFill>
                  <a:srgbClr val="0000FF"/>
                </a:solidFill>
              </a:rPr>
              <a:t>的可能性？</a:t>
            </a:r>
          </a:p>
          <a:p>
            <a:pPr marL="0" indent="0">
              <a:buNone/>
            </a:pPr>
            <a:r>
              <a:rPr lang="zh-TW" altLang="en-US" sz="2000" dirty="0" smtClean="0"/>
              <a:t>說明：</a:t>
            </a:r>
            <a:r>
              <a:rPr lang="en-US" altLang="zh-TW" sz="2000" dirty="0" smtClean="0"/>
              <a:t>5/8</a:t>
            </a:r>
            <a:r>
              <a:rPr lang="zh-TW" altLang="en-US" sz="2000" dirty="0" smtClean="0"/>
              <a:t>專家會議提及</a:t>
            </a:r>
            <a:r>
              <a:rPr lang="en-US" altLang="zh-TW" sz="2000" dirty="0" smtClean="0"/>
              <a:t>V2X</a:t>
            </a:r>
            <a:r>
              <a:rPr lang="zh-TW" altLang="en-US" sz="2000" dirty="0" smtClean="0"/>
              <a:t>相關技術與本案的連結應用，各地政府現有「智慧交通」相關計畫的基礎佈建尚未全面、且未來後續投入擴建各地資源有差異；因此，短期內作為本案應用與連結之技術可能性並不高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5" y="2590801"/>
            <a:ext cx="6507435" cy="42156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" y="-5346"/>
            <a:ext cx="1011812" cy="10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023" y="0"/>
            <a:ext cx="8266774" cy="798250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現行</a:t>
            </a:r>
            <a:r>
              <a:rPr lang="en-US" altLang="zh-TW" sz="3200" dirty="0"/>
              <a:t>V2X</a:t>
            </a:r>
            <a:r>
              <a:rPr lang="zh-TW" altLang="en-US" sz="3200" dirty="0"/>
              <a:t>之通訊系統發展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20" y="3667341"/>
            <a:ext cx="7059780" cy="28165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725" y="1082018"/>
            <a:ext cx="9065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b="1" dirty="0" smtClean="0"/>
              <a:t>V2X</a:t>
            </a:r>
            <a:r>
              <a:rPr lang="zh-TW" altLang="en-US" b="1" dirty="0"/>
              <a:t>（</a:t>
            </a:r>
            <a:r>
              <a:rPr lang="en-US" altLang="zh-TW" b="1" dirty="0"/>
              <a:t>Vehicle-To-Everything</a:t>
            </a:r>
            <a:r>
              <a:rPr lang="zh-TW" altLang="en-US" b="1" dirty="0"/>
              <a:t>）主要分為</a:t>
            </a:r>
            <a:r>
              <a:rPr lang="zh-TW" altLang="en-US" b="1" dirty="0">
                <a:solidFill>
                  <a:srgbClr val="0000CC"/>
                </a:solidFill>
              </a:rPr>
              <a:t>四大應用</a:t>
            </a:r>
            <a:r>
              <a:rPr lang="zh-TW" altLang="en-US" b="1" dirty="0" smtClean="0">
                <a:solidFill>
                  <a:srgbClr val="0000CC"/>
                </a:solidFill>
              </a:rPr>
              <a:t>類型</a:t>
            </a:r>
            <a:r>
              <a:rPr lang="zh-TW" altLang="en-US" b="1" dirty="0" smtClean="0"/>
              <a:t>：</a:t>
            </a:r>
            <a:endParaRPr lang="en-US" altLang="zh-TW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0000CC"/>
                </a:solidFill>
              </a:rPr>
              <a:t>V2V</a:t>
            </a:r>
            <a:r>
              <a:rPr lang="zh-TW" altLang="en-US" dirty="0"/>
              <a:t>（</a:t>
            </a:r>
            <a:r>
              <a:rPr lang="en-US" altLang="zh-TW" dirty="0" smtClean="0"/>
              <a:t>Vehicle-To-Vehicle</a:t>
            </a:r>
            <a:r>
              <a:rPr lang="zh-TW" altLang="en-US" dirty="0" smtClean="0"/>
              <a:t>，</a:t>
            </a:r>
            <a:r>
              <a:rPr lang="zh-TW" altLang="en-US" dirty="0"/>
              <a:t>如車間的訊息互換，大多用於車間的防碰撞安全系統</a:t>
            </a:r>
            <a:r>
              <a:rPr lang="zh-TW" altLang="en-US" dirty="0" smtClean="0"/>
              <a:t>）；另有</a:t>
            </a:r>
            <a:r>
              <a:rPr lang="en-US" altLang="zh-TW" dirty="0" smtClean="0"/>
              <a:t>Vehicle-To-Motorcycle</a:t>
            </a:r>
            <a:r>
              <a:rPr lang="zh-TW" altLang="en-US" dirty="0"/>
              <a:t>、</a:t>
            </a:r>
            <a:r>
              <a:rPr lang="en-US" altLang="zh-TW" dirty="0" smtClean="0"/>
              <a:t>Vehicle-To-Transit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0000CC"/>
                </a:solidFill>
              </a:rPr>
              <a:t>V2I</a:t>
            </a:r>
            <a:r>
              <a:rPr lang="zh-TW" altLang="en-US" dirty="0"/>
              <a:t>（</a:t>
            </a:r>
            <a:r>
              <a:rPr lang="en-US" altLang="zh-TW" dirty="0" smtClean="0"/>
              <a:t>Vehicle-To-Infrastructure</a:t>
            </a:r>
            <a:r>
              <a:rPr lang="zh-TW" altLang="en-US" dirty="0" smtClean="0"/>
              <a:t>，</a:t>
            </a:r>
            <a:r>
              <a:rPr lang="zh-TW" altLang="en-US" dirty="0"/>
              <a:t>如交通號誌、路燈、路障等，做為車流控制和車輛行駛優先性的調配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0000CC"/>
                </a:solidFill>
              </a:rPr>
              <a:t>V2N</a:t>
            </a:r>
            <a:r>
              <a:rPr lang="zh-TW" altLang="en-US" dirty="0"/>
              <a:t>（</a:t>
            </a:r>
            <a:r>
              <a:rPr lang="en-US" altLang="zh-TW" dirty="0" smtClean="0"/>
              <a:t>Vehicle-To-Network</a:t>
            </a:r>
            <a:r>
              <a:rPr lang="zh-TW" altLang="en-US" dirty="0" smtClean="0"/>
              <a:t>，連線雲端</a:t>
            </a:r>
            <a:r>
              <a:rPr lang="zh-TW" altLang="en-US" dirty="0"/>
              <a:t>伺服器，使用伺服器</a:t>
            </a:r>
            <a:r>
              <a:rPr lang="zh-TW" altLang="en-US" dirty="0" smtClean="0"/>
              <a:t>中娛樂</a:t>
            </a:r>
            <a:r>
              <a:rPr lang="zh-TW" altLang="en-US" dirty="0"/>
              <a:t>、導航、防竊</a:t>
            </a:r>
            <a:r>
              <a:rPr lang="zh-TW" altLang="en-US" dirty="0" smtClean="0"/>
              <a:t>等）</a:t>
            </a:r>
            <a:endParaRPr lang="en-US" altLang="zh-TW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b="1" u="sng" dirty="0" smtClean="0">
                <a:solidFill>
                  <a:srgbClr val="0000CC"/>
                </a:solidFill>
              </a:rPr>
              <a:t>V2P</a:t>
            </a:r>
            <a:r>
              <a:rPr lang="zh-TW" altLang="en-US" dirty="0"/>
              <a:t>（</a:t>
            </a:r>
            <a:r>
              <a:rPr lang="en-US" altLang="zh-TW" dirty="0" smtClean="0"/>
              <a:t>Vehicle-To-Pedestrian</a:t>
            </a:r>
            <a:r>
              <a:rPr lang="zh-TW" altLang="en-US" dirty="0" smtClean="0"/>
              <a:t>，</a:t>
            </a:r>
            <a:r>
              <a:rPr lang="zh-TW" altLang="en-US" dirty="0"/>
              <a:t>做為行人和腳踏車的安全警示）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en-US" altLang="zh-TW" dirty="0"/>
              <a:t>V2X</a:t>
            </a:r>
            <a:r>
              <a:rPr lang="zh-TW" altLang="en-US" dirty="0"/>
              <a:t>通訊標準目前主要分為</a:t>
            </a:r>
            <a:r>
              <a:rPr lang="en-US" altLang="zh-TW" dirty="0"/>
              <a:t>DSRC (Dedicated Short Range Communication)</a:t>
            </a:r>
            <a:r>
              <a:rPr lang="zh-TW" altLang="en-US" dirty="0"/>
              <a:t>和</a:t>
            </a:r>
            <a:r>
              <a:rPr lang="en-US" altLang="zh-TW" dirty="0"/>
              <a:t>Cellular V2X</a:t>
            </a:r>
            <a:r>
              <a:rPr lang="zh-TW" altLang="en-US" dirty="0"/>
              <a:t>兩大陣營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7" name="頁尾版面配置區 2"/>
          <p:cNvSpPr txBox="1">
            <a:spLocks/>
          </p:cNvSpPr>
          <p:nvPr/>
        </p:nvSpPr>
        <p:spPr>
          <a:xfrm>
            <a:off x="0" y="6572899"/>
            <a:ext cx="3312000" cy="187200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 smtClean="0"/>
              <a:t>資料來源：工研院產科國際所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85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7446" y="68302"/>
            <a:ext cx="9144000" cy="1008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問題</a:t>
            </a:r>
            <a:r>
              <a:rPr lang="zh-TW" altLang="en-US" dirty="0"/>
              <a:t>討論</a:t>
            </a:r>
            <a:r>
              <a:rPr lang="en-US" altLang="zh-TW" dirty="0" smtClean="0"/>
              <a:t>(3/4)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168298" y="2405419"/>
            <a:ext cx="3449585" cy="1552016"/>
            <a:chOff x="251520" y="951882"/>
            <a:chExt cx="3888432" cy="2380390"/>
          </a:xfrm>
        </p:grpSpPr>
        <p:pic>
          <p:nvPicPr>
            <p:cNvPr id="17" name="圖片 1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52735"/>
              <a:ext cx="3772359" cy="2189221"/>
            </a:xfrm>
            <a:prstGeom prst="rect">
              <a:avLst/>
            </a:prstGeom>
            <a:noFill/>
          </p:spPr>
        </p:pic>
        <p:sp>
          <p:nvSpPr>
            <p:cNvPr id="18" name="矩形 17"/>
            <p:cNvSpPr/>
            <p:nvPr/>
          </p:nvSpPr>
          <p:spPr>
            <a:xfrm>
              <a:off x="251520" y="951882"/>
              <a:ext cx="3888432" cy="2380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361807" y="2405419"/>
            <a:ext cx="3449585" cy="1552016"/>
            <a:chOff x="4953096" y="951882"/>
            <a:chExt cx="3888432" cy="2380390"/>
          </a:xfrm>
        </p:grpSpPr>
        <p:pic>
          <p:nvPicPr>
            <p:cNvPr id="20" name="圖片 1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228" y="1052735"/>
              <a:ext cx="3772359" cy="2189221"/>
            </a:xfrm>
            <a:prstGeom prst="rect">
              <a:avLst/>
            </a:prstGeom>
            <a:noFill/>
          </p:spPr>
        </p:pic>
        <p:sp>
          <p:nvSpPr>
            <p:cNvPr id="21" name="矩形 20"/>
            <p:cNvSpPr/>
            <p:nvPr/>
          </p:nvSpPr>
          <p:spPr>
            <a:xfrm>
              <a:off x="4953096" y="951882"/>
              <a:ext cx="3888432" cy="23803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79534"/>
              </p:ext>
            </p:extLst>
          </p:nvPr>
        </p:nvGraphicFramePr>
        <p:xfrm>
          <a:off x="225747" y="3969163"/>
          <a:ext cx="8360675" cy="2621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49041">
                  <a:extLst>
                    <a:ext uri="{9D8B030D-6E8A-4147-A177-3AD203B41FA5}">
                      <a16:colId xmlns="" xmlns:a16="http://schemas.microsoft.com/office/drawing/2014/main" val="4239609723"/>
                    </a:ext>
                  </a:extLst>
                </a:gridCol>
                <a:gridCol w="1862593">
                  <a:extLst>
                    <a:ext uri="{9D8B030D-6E8A-4147-A177-3AD203B41FA5}">
                      <a16:colId xmlns="" xmlns:a16="http://schemas.microsoft.com/office/drawing/2014/main" val="3979610064"/>
                    </a:ext>
                  </a:extLst>
                </a:gridCol>
                <a:gridCol w="3249041">
                  <a:extLst>
                    <a:ext uri="{9D8B030D-6E8A-4147-A177-3AD203B41FA5}">
                      <a16:colId xmlns="" xmlns:a16="http://schemas.microsoft.com/office/drawing/2014/main" val="565894722"/>
                    </a:ext>
                  </a:extLst>
                </a:gridCol>
              </a:tblGrid>
              <a:tr h="31659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北市交通局方案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提案者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本計畫解決方案構想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47001427"/>
                  </a:ext>
                </a:extLst>
              </a:tr>
              <a:tr h="3165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4G+DSRC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通訊技術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4G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為主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25572555"/>
                  </a:ext>
                </a:extLst>
              </a:tr>
              <a:tr h="824048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可獨立運作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系統穩定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TW" altLang="zh-TW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DSRC</a:t>
                      </a: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傳輸距離短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伺服器不用判斷哪部公車快進站，只會傳給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最近</a:t>
                      </a: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的公車。</a:t>
                      </a:r>
                      <a:endParaRPr lang="en-US" altLang="zh-TW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優點或特性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通訊</a:t>
                      </a: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方式優先考慮使用現有的網路設備節省成本。</a:t>
                      </a:r>
                      <a:endParaRPr lang="en-US" altLang="zh-TW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</a:rPr>
                        <a:t>使用者直接用</a:t>
                      </a: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</a:rPr>
                        <a:t>發出上車申請至公車端，</a:t>
                      </a:r>
                      <a:r>
                        <a:rPr lang="zh-TW" altLang="en-US" sz="1600" b="1" dirty="0" smtClean="0">
                          <a:solidFill>
                            <a:srgbClr val="C00000"/>
                          </a:solidFill>
                        </a:rPr>
                        <a:t>不經公車站來轉傳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330800737"/>
                  </a:ext>
                </a:extLst>
              </a:tr>
              <a:tr h="693698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</a:rPr>
                        <a:t>建置、維運成本高。</a:t>
                      </a:r>
                      <a:endParaRPr lang="en-US" altLang="zh-TW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設備需不斷發送訊號直到公車到達，耗損系統資源。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潛在缺點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</a:rPr>
                        <a:t>或待解問題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需先</a:t>
                      </a:r>
                      <a:r>
                        <a:rPr lang="zh-TW" alt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確認通訊網路技術（</a:t>
                      </a:r>
                      <a:r>
                        <a:rPr lang="en-US" altLang="zh-TW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4G/</a:t>
                      </a:r>
                      <a:r>
                        <a:rPr lang="zh-TW" alt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華為網卡是否禁止？</a:t>
                      </a:r>
                      <a:r>
                        <a:rPr lang="en-US" altLang="zh-TW" sz="1600" b="1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TW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、整合性、成本及穩定度。</a:t>
                      </a:r>
                      <a:endParaRPr lang="en-US" altLang="zh-TW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45253043"/>
                  </a:ext>
                </a:extLst>
              </a:tr>
            </a:tbl>
          </a:graphicData>
        </a:graphic>
      </p:graphicFrame>
      <p:sp>
        <p:nvSpPr>
          <p:cNvPr id="12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</p:spPr>
        <p:txBody>
          <a:bodyPr/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3" name="內容版面配置區 3"/>
          <p:cNvSpPr>
            <a:spLocks noGrp="1"/>
          </p:cNvSpPr>
          <p:nvPr>
            <p:ph idx="1"/>
          </p:nvPr>
        </p:nvSpPr>
        <p:spPr>
          <a:xfrm>
            <a:off x="168298" y="1297915"/>
            <a:ext cx="8780478" cy="848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0000FF"/>
                </a:solidFill>
              </a:rPr>
              <a:t>問題</a:t>
            </a:r>
            <a:r>
              <a:rPr lang="zh-TW" altLang="en-US" b="1" dirty="0">
                <a:solidFill>
                  <a:srgbClr val="0000FF"/>
                </a:solidFill>
              </a:rPr>
              <a:t>三</a:t>
            </a:r>
            <a:r>
              <a:rPr lang="zh-TW" altLang="en-US" b="1" dirty="0" smtClean="0">
                <a:solidFill>
                  <a:srgbClr val="0000FF"/>
                </a:solidFill>
              </a:rPr>
              <a:t>：</a:t>
            </a:r>
            <a:r>
              <a:rPr lang="zh-TW" altLang="en-US" b="1" dirty="0">
                <a:solidFill>
                  <a:srgbClr val="0000FF"/>
                </a:solidFill>
              </a:rPr>
              <a:t>計畫與北市府現行改善視障者搭車相關計畫的</a:t>
            </a:r>
            <a:r>
              <a:rPr lang="zh-TW" altLang="en-US" b="1" dirty="0" smtClean="0">
                <a:solidFill>
                  <a:srgbClr val="0000FF"/>
                </a:solidFill>
              </a:rPr>
              <a:t>差異</a:t>
            </a:r>
            <a:endParaRPr lang="en-US" altLang="zh-TW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TW" altLang="en-US" sz="2000" dirty="0" smtClean="0"/>
              <a:t>下表為：研發</a:t>
            </a:r>
            <a:r>
              <a:rPr lang="zh-TW" altLang="en-US" sz="2000" dirty="0"/>
              <a:t>計畫構想與北市府現行方案比較</a:t>
            </a:r>
          </a:p>
        </p:txBody>
      </p:sp>
    </p:spTree>
    <p:extLst>
      <p:ext uri="{BB962C8B-B14F-4D97-AF65-F5344CB8AC3E}">
        <p14:creationId xmlns:p14="http://schemas.microsoft.com/office/powerpoint/2010/main" val="36786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  <a:r>
              <a:rPr lang="en-US" altLang="zh-TW" dirty="0" smtClean="0"/>
              <a:t>(4/4)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0000FF"/>
                </a:solidFill>
              </a:rPr>
              <a:t>問題四：</a:t>
            </a:r>
            <a:r>
              <a:rPr lang="zh-TW" altLang="en-US" b="1" dirty="0">
                <a:solidFill>
                  <a:srgbClr val="0000FF"/>
                </a:solidFill>
              </a:rPr>
              <a:t>計畫規劃研發構面的確認</a:t>
            </a:r>
            <a:r>
              <a:rPr lang="zh-TW" altLang="en-US" b="1" dirty="0" smtClean="0">
                <a:solidFill>
                  <a:srgbClr val="0000FF"/>
                </a:solidFill>
              </a:rPr>
              <a:t>討論</a:t>
            </a:r>
            <a:endParaRPr lang="en-US" altLang="zh-TW" b="1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TW" b="1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b="1" dirty="0" smtClean="0"/>
              <a:t>如何</a:t>
            </a:r>
            <a:r>
              <a:rPr lang="zh-TW" altLang="en-US" sz="2400" b="1" dirty="0"/>
              <a:t>進行引導方案的設計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914400" lvl="2" indent="0">
              <a:buNone/>
            </a:pPr>
            <a:r>
              <a:rPr lang="zh-TW" altLang="en-US" dirty="0"/>
              <a:t>說明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dirty="0" smtClean="0"/>
              <a:t>此</a:t>
            </a:r>
            <a:r>
              <a:rPr lang="zh-TW" altLang="en-US" dirty="0"/>
              <a:t>案雖共識是不須將視障者導航</a:t>
            </a:r>
            <a:r>
              <a:rPr lang="en-US" altLang="zh-TW" dirty="0"/>
              <a:t>APP-</a:t>
            </a:r>
            <a:r>
              <a:rPr lang="zh-TW" altLang="en-US" dirty="0"/>
              <a:t>引導視障者走到公車站</a:t>
            </a:r>
            <a:r>
              <a:rPr lang="en-US" altLang="zh-TW" dirty="0"/>
              <a:t>/</a:t>
            </a:r>
            <a:r>
              <a:rPr lang="zh-TW" altLang="en-US" dirty="0"/>
              <a:t>亭、列入解決方案研究的一環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dirty="0"/>
              <a:t>但建議仍應有引導解決方案、協助視障者至公車站</a:t>
            </a:r>
            <a:r>
              <a:rPr lang="en-US" altLang="zh-TW" dirty="0"/>
              <a:t>/</a:t>
            </a:r>
            <a:r>
              <a:rPr lang="zh-TW" altLang="en-US" dirty="0"/>
              <a:t>亭後，安全地走至專屬定位點</a:t>
            </a:r>
            <a:r>
              <a:rPr lang="en-US" altLang="zh-TW" dirty="0"/>
              <a:t>/</a:t>
            </a:r>
            <a:r>
              <a:rPr lang="zh-TW" altLang="en-US" dirty="0"/>
              <a:t>候車區</a:t>
            </a:r>
          </a:p>
          <a:p>
            <a:pPr marL="914400" lvl="2" indent="0">
              <a:buNone/>
            </a:pPr>
            <a:endParaRPr lang="zh-TW" alt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400" b="1" dirty="0"/>
              <a:t>如何解除需求任務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確認視障者上車？</a:t>
            </a:r>
            <a:endParaRPr lang="en-US" altLang="zh-TW" sz="2400" b="1" dirty="0"/>
          </a:p>
          <a:p>
            <a:pPr marL="914400" lvl="2" indent="0">
              <a:buNone/>
            </a:pPr>
            <a:r>
              <a:rPr lang="zh-TW" altLang="en-US" dirty="0"/>
              <a:t>說明：是否應設計確認上車的需求任務解決之方式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914400" lvl="2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87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問題討論</a:t>
            </a:r>
            <a:r>
              <a:rPr lang="en-US" altLang="zh-TW" dirty="0" smtClean="0"/>
              <a:t>(4/4)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>
                <a:solidFill>
                  <a:srgbClr val="0000FF"/>
                </a:solidFill>
              </a:rPr>
              <a:t>問題四：</a:t>
            </a:r>
            <a:r>
              <a:rPr lang="zh-TW" altLang="en-US" b="1" dirty="0">
                <a:solidFill>
                  <a:srgbClr val="0000FF"/>
                </a:solidFill>
              </a:rPr>
              <a:t>計畫規劃研發構面的確認</a:t>
            </a:r>
            <a:r>
              <a:rPr lang="zh-TW" altLang="en-US" b="1" dirty="0" smtClean="0">
                <a:solidFill>
                  <a:srgbClr val="0000FF"/>
                </a:solidFill>
              </a:rPr>
              <a:t>討論</a:t>
            </a:r>
            <a:endParaRPr lang="en-US" altLang="zh-TW" b="1" dirty="0">
              <a:solidFill>
                <a:srgbClr val="0000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dirty="0" smtClean="0"/>
          </a:p>
          <a:p>
            <a:pPr marL="914400" lvl="1" indent="-457200">
              <a:buFont typeface="+mj-lt"/>
              <a:buAutoNum type="arabicPeriod" startAt="3"/>
            </a:pPr>
            <a:r>
              <a:rPr lang="zh-TW" altLang="en-US" sz="2400" b="1" dirty="0" smtClean="0"/>
              <a:t>司機</a:t>
            </a:r>
            <a:r>
              <a:rPr lang="zh-TW" altLang="en-US" sz="2400" b="1" dirty="0"/>
              <a:t>如何找到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通知視障者上車？</a:t>
            </a:r>
            <a:endParaRPr lang="en-US" altLang="zh-TW" sz="2400" b="1" dirty="0"/>
          </a:p>
          <a:p>
            <a:pPr marL="914400" lvl="2" indent="0">
              <a:buNone/>
            </a:pPr>
            <a:r>
              <a:rPr lang="zh-TW" altLang="en-US" dirty="0"/>
              <a:t>說明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dirty="0" smtClean="0"/>
              <a:t>現行</a:t>
            </a:r>
            <a:r>
              <a:rPr lang="zh-TW" altLang="en-US" dirty="0"/>
              <a:t>採車外廣播（以北市為例，現況是採廣播，但語音廣播因住民抗議多被關掉）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dirty="0"/>
              <a:t>現況是司機有時亦不易找到欲上車之視障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dirty="0" smtClean="0"/>
              <a:t>但</a:t>
            </a:r>
            <a:r>
              <a:rPr lang="zh-TW" altLang="en-US" dirty="0"/>
              <a:t>有部份業者有自訂，司機可下車協助</a:t>
            </a:r>
          </a:p>
          <a:p>
            <a:pPr marL="914400" lvl="2" indent="0">
              <a:buNone/>
            </a:pPr>
            <a:endParaRPr lang="zh-TW" altLang="en-US" sz="2400" dirty="0"/>
          </a:p>
          <a:p>
            <a:pPr marL="914400" lvl="1" indent="-457200">
              <a:buFont typeface="+mj-lt"/>
              <a:buAutoNum type="arabicPeriod" startAt="3"/>
            </a:pPr>
            <a:r>
              <a:rPr lang="zh-TW" altLang="en-US" sz="2400" b="1" dirty="0"/>
              <a:t>如何規劃測試方案內容，以驗證其可行性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914400" lvl="2" indent="0">
              <a:buNone/>
            </a:pPr>
            <a:r>
              <a:rPr lang="zh-TW" altLang="en-US" dirty="0"/>
              <a:t>說明：合理的查核點及</a:t>
            </a:r>
            <a:r>
              <a:rPr lang="en-US" altLang="zh-TW" dirty="0"/>
              <a:t>KPI</a:t>
            </a:r>
            <a:r>
              <a:rPr lang="zh-TW" altLang="en-US" dirty="0"/>
              <a:t>設計？</a:t>
            </a:r>
          </a:p>
          <a:p>
            <a:pPr marL="914400" lvl="2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831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741" y="1456268"/>
            <a:ext cx="8522562" cy="3841289"/>
          </a:xfrm>
        </p:spPr>
        <p:txBody>
          <a:bodyPr anchor="ctr" anchorCtr="0"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zh-TW" altLang="en-US" sz="3600" b="1" dirty="0" smtClean="0">
                <a:solidFill>
                  <a:srgbClr val="4692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附件補充</a:t>
            </a:r>
            <a:endParaRPr lang="zh-TW" altLang="en-US" sz="3600" b="1" dirty="0">
              <a:solidFill>
                <a:srgbClr val="4692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92419"/>
            <a:ext cx="798645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2117" y="111760"/>
            <a:ext cx="8266774" cy="79825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研發實驗計畫的需求者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6"/>
            <a:ext cx="2057400" cy="365125"/>
          </a:xfrm>
        </p:spPr>
        <p:txBody>
          <a:bodyPr/>
          <a:lstStyle/>
          <a:p>
            <a:fld id="{D49F7C81-5AFA-4760-BB37-FBDF119EE876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00936" y="1129346"/>
            <a:ext cx="8685107" cy="3674276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我國</a:t>
            </a:r>
            <a:r>
              <a:rPr lang="zh-TW" altLang="en-US" sz="2000" dirty="0"/>
              <a:t>身心障礙者人數約</a:t>
            </a:r>
            <a:r>
              <a:rPr lang="en-US" altLang="zh-TW" sz="2000" dirty="0"/>
              <a:t>117</a:t>
            </a:r>
            <a:r>
              <a:rPr lang="zh-TW" altLang="en-US" sz="2000" dirty="0"/>
              <a:t>萬人，其中又可細分是視覺、聽覺、語言、肢體、智能等不同失能族群或因患病而造成的身心</a:t>
            </a:r>
            <a:r>
              <a:rPr lang="zh-TW" altLang="en-US" sz="2000" dirty="0" smtClean="0"/>
              <a:t>障礙（衛福部，</a:t>
            </a:r>
            <a:r>
              <a:rPr lang="en-US" altLang="zh-TW" sz="2000" dirty="0" smtClean="0"/>
              <a:t>2019)</a:t>
            </a:r>
            <a:r>
              <a:rPr lang="zh-TW" altLang="en-US" sz="2000" dirty="0" smtClean="0"/>
              <a:t>。本</a:t>
            </a:r>
            <a:r>
              <a:rPr lang="zh-TW" altLang="en-US" sz="2000" dirty="0"/>
              <a:t>實驗</a:t>
            </a:r>
            <a:r>
              <a:rPr lang="zh-TW" altLang="en-US" sz="2000" dirty="0" smtClean="0"/>
              <a:t>專案目標在為身障人士研發系統整合的創新方案</a:t>
            </a:r>
            <a:r>
              <a:rPr lang="zh-TW" altLang="en-US" sz="2000" dirty="0"/>
              <a:t>，解決其獨自搭乘公車時、所遇到的可能痛點問題，滿足其友善搭</a:t>
            </a:r>
            <a:r>
              <a:rPr lang="zh-TW" altLang="en-US" sz="2000" dirty="0" smtClean="0"/>
              <a:t>公車需求。</a:t>
            </a:r>
            <a:endParaRPr lang="en-US" altLang="zh-TW" sz="2000" dirty="0" smtClean="0"/>
          </a:p>
          <a:p>
            <a:r>
              <a:rPr lang="zh-TW" altLang="en-US" sz="2000" dirty="0" smtClean="0"/>
              <a:t>身障人士失</a:t>
            </a:r>
            <a:r>
              <a:rPr lang="zh-TW" altLang="en-US" sz="2000" dirty="0"/>
              <a:t>能狀況不一、所</a:t>
            </a:r>
            <a:r>
              <a:rPr lang="zh-TW" altLang="en-US" sz="2000" dirty="0" smtClean="0"/>
              <a:t>需協助</a:t>
            </a:r>
            <a:r>
              <a:rPr lang="zh-TW" altLang="en-US" sz="2000" dirty="0"/>
              <a:t>搭公車的科技解決方案</a:t>
            </a:r>
            <a:r>
              <a:rPr lang="zh-TW" altLang="en-US" sz="2000" dirty="0" smtClean="0"/>
              <a:t>亦略有差異，其中尤以重度視障者</a:t>
            </a:r>
            <a:r>
              <a:rPr lang="en-US" altLang="zh-TW" sz="2000" dirty="0" smtClean="0"/>
              <a:t>*</a:t>
            </a:r>
            <a:r>
              <a:rPr lang="zh-TW" altLang="en-US" sz="2000" dirty="0" smtClean="0"/>
              <a:t>在獨自搭公車時，除有其不便利性外，更有高度迫切危險性。鑒此，專案除以身心障礙者獨自搭公車時的共通需求為解決目標外，亦應在解決方案中特別</a:t>
            </a:r>
            <a:r>
              <a:rPr lang="zh-TW" altLang="en-US" sz="2000" b="1" u="sng" dirty="0" smtClean="0"/>
              <a:t>將重度視障者之特殊需求納入考量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000" dirty="0" smtClean="0"/>
              <a:t>期未來產出之科技整合</a:t>
            </a:r>
            <a:r>
              <a:rPr lang="zh-TW" altLang="en-US" sz="2000" b="1" dirty="0" smtClean="0"/>
              <a:t>解決方案的可適用性</a:t>
            </a:r>
            <a:r>
              <a:rPr lang="zh-TW" altLang="en-US" sz="2000" dirty="0" smtClean="0"/>
              <a:t>，不僅可嘉惠</a:t>
            </a:r>
            <a:r>
              <a:rPr lang="zh-TW" altLang="en-US" sz="2000" b="1" dirty="0" smtClean="0"/>
              <a:t>身心障礙者</a:t>
            </a:r>
            <a:r>
              <a:rPr lang="zh-TW" altLang="en-US" sz="2000" dirty="0" smtClean="0"/>
              <a:t>、特別是</a:t>
            </a:r>
            <a:r>
              <a:rPr lang="zh-TW" altLang="en-US" sz="2000" b="1" u="sng" dirty="0" smtClean="0"/>
              <a:t>視障者</a:t>
            </a:r>
            <a:r>
              <a:rPr lang="zh-TW" altLang="en-US" sz="2000" dirty="0" smtClean="0"/>
              <a:t>，更可廣泛協助到社會中的高齡者及所有</a:t>
            </a:r>
            <a:r>
              <a:rPr lang="zh-TW" altLang="en-US" sz="2000" b="1" dirty="0" smtClean="0"/>
              <a:t>因特殊狀況待協助者</a:t>
            </a:r>
            <a:r>
              <a:rPr lang="zh-TW" altLang="en-US" sz="2000" dirty="0" smtClean="0"/>
              <a:t>。 </a:t>
            </a:r>
            <a:endParaRPr lang="en-US" altLang="zh-TW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4534038"/>
            <a:ext cx="3912553" cy="22188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07956" y="5039598"/>
            <a:ext cx="2478087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右一為本案提案人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帆，本身為重度視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者，現任北市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資訊局綜合企劃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組助理設計師。圖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自台北廣播電台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左箭號 7"/>
          <p:cNvSpPr/>
          <p:nvPr/>
        </p:nvSpPr>
        <p:spPr>
          <a:xfrm>
            <a:off x="5951781" y="5552755"/>
            <a:ext cx="456175" cy="45101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8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41" y="125031"/>
            <a:ext cx="8266774" cy="79825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「視障者」的定義與分級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2861" y="1070188"/>
            <a:ext cx="8522562" cy="4944926"/>
          </a:xfrm>
        </p:spPr>
        <p:txBody>
          <a:bodyPr/>
          <a:lstStyle/>
          <a:p>
            <a:r>
              <a:rPr lang="zh-TW" altLang="en-US" sz="1800" dirty="0"/>
              <a:t>依衛福部定義的視覺障礙為「先天或後天原因，導致視覺器官之構造或機能發生部分或全部之障礙，經治療仍對外界事物無法（或甚難）作視覺之辨識而言」。身心障礙之核定標準，視力以矯正視力為準，經治療而無法恢復者</a:t>
            </a:r>
            <a:r>
              <a:rPr lang="zh-TW" altLang="en-US" sz="1800" dirty="0" smtClean="0"/>
              <a:t>。</a:t>
            </a:r>
            <a:endParaRPr lang="en-US" altLang="zh-TW" sz="1800" dirty="0" smtClean="0"/>
          </a:p>
          <a:p>
            <a:r>
              <a:rPr lang="zh-TW" altLang="en-US" sz="1800" dirty="0" smtClean="0"/>
              <a:t>在「</a:t>
            </a:r>
            <a:r>
              <a:rPr lang="zh-TW" altLang="en-US" sz="1800" dirty="0"/>
              <a:t>身心障礙者鑑定作業辦法」第五條附表二：身心障礙類別、鑑定向度、程度分級與基準，將視覺功能障礙程度依下表所列基準分為三</a:t>
            </a:r>
            <a:r>
              <a:rPr lang="zh-TW" altLang="en-US" sz="1800" dirty="0" smtClean="0"/>
              <a:t>級</a:t>
            </a:r>
            <a:endParaRPr lang="en-US" altLang="zh-TW" sz="1800" dirty="0" smtClean="0"/>
          </a:p>
          <a:p>
            <a:r>
              <a:rPr lang="zh-TW" altLang="en-US" sz="1800" dirty="0"/>
              <a:t>級別</a:t>
            </a:r>
            <a:r>
              <a:rPr lang="en-US" altLang="zh-TW" sz="1800" dirty="0"/>
              <a:t>1</a:t>
            </a:r>
            <a:r>
              <a:rPr lang="zh-TW" altLang="en-US" sz="1800" dirty="0" smtClean="0"/>
              <a:t>一般稱為</a:t>
            </a:r>
            <a:r>
              <a:rPr lang="zh-TW" altLang="en-US" sz="1800" dirty="0"/>
              <a:t>輕度、</a:t>
            </a:r>
            <a:r>
              <a:rPr lang="en-US" altLang="zh-TW" sz="1800" dirty="0"/>
              <a:t>2</a:t>
            </a:r>
            <a:r>
              <a:rPr lang="zh-TW" altLang="en-US" sz="1800" dirty="0"/>
              <a:t>級為中度、</a:t>
            </a:r>
            <a:r>
              <a:rPr lang="en-US" altLang="zh-TW" sz="1800" dirty="0"/>
              <a:t>3</a:t>
            </a:r>
            <a:r>
              <a:rPr lang="zh-TW" altLang="en-US" sz="1800" dirty="0"/>
              <a:t>級則為重度，各級別條件只要符合其中一項</a:t>
            </a:r>
            <a:r>
              <a:rPr lang="zh-TW" altLang="en-US" sz="1800" dirty="0" smtClean="0"/>
              <a:t>即可</a:t>
            </a:r>
            <a:endParaRPr lang="zh-TW" altLang="en-US" sz="1800" dirty="0"/>
          </a:p>
          <a:p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877564" y="3315468"/>
          <a:ext cx="7673155" cy="3177082"/>
        </p:xfrm>
        <a:graphic>
          <a:graphicData uri="http://schemas.openxmlformats.org/drawingml/2006/table">
            <a:tbl>
              <a:tblPr firstRow="1" firstCol="1" bandRow="1"/>
              <a:tblGrid>
                <a:gridCol w="1306916"/>
                <a:gridCol w="6366239"/>
              </a:tblGrid>
              <a:tr h="383082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障礙程度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基準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0587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級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矯正後兩眼視力均看不到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0.3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，或矯正後優眼視力為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0.3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，另眼視力小於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0.1(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時，或矯正後優眼視力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0.4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，另眼視力小於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0.05(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兩眼視野各為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度以內者。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優眼自動視野計中心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度程式檢查，平均缺損大於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10dB(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sz="1600" kern="1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級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矯正後兩眼視力均看不到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0.1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時，或矯正後優眼視力為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0.1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，另眼視力小於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0.05(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優眼自動視野計中心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度程式檢查，平均缺損大於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15dB(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1600" kern="1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級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矯正後兩眼視力均看不到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0.01(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或矯正後小於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公分辨指數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優眼自動視野計中心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度程式檢查，平均缺損大於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20dB(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不含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者。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5209" marR="652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6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12" name="標題 5"/>
          <p:cNvSpPr txBox="1">
            <a:spLocks/>
          </p:cNvSpPr>
          <p:nvPr/>
        </p:nvSpPr>
        <p:spPr>
          <a:xfrm>
            <a:off x="0" y="208800"/>
            <a:ext cx="9144000" cy="100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600" dirty="0">
                <a:solidFill>
                  <a:srgbClr val="4692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我國身心障礙者人數</a:t>
            </a:r>
            <a:r>
              <a:rPr lang="zh-TW" altLang="en-US" sz="3600" dirty="0" smtClean="0">
                <a:solidFill>
                  <a:srgbClr val="4692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zh-TW" altLang="en-US" sz="3600" dirty="0">
              <a:solidFill>
                <a:srgbClr val="46929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7502" y="1193523"/>
          <a:ext cx="9036498" cy="5228914"/>
        </p:xfrm>
        <a:graphic>
          <a:graphicData uri="http://schemas.openxmlformats.org/drawingml/2006/table">
            <a:tbl>
              <a:tblPr/>
              <a:tblGrid>
                <a:gridCol w="587069"/>
                <a:gridCol w="493053"/>
                <a:gridCol w="576064"/>
                <a:gridCol w="510841"/>
                <a:gridCol w="462299"/>
                <a:gridCol w="443036"/>
                <a:gridCol w="570650"/>
                <a:gridCol w="751235"/>
                <a:gridCol w="541756"/>
                <a:gridCol w="654924"/>
                <a:gridCol w="397288"/>
                <a:gridCol w="394880"/>
                <a:gridCol w="433405"/>
                <a:gridCol w="433405"/>
                <a:gridCol w="394880"/>
                <a:gridCol w="512864"/>
                <a:gridCol w="337093"/>
                <a:gridCol w="541756"/>
              </a:tblGrid>
              <a:tr h="6313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季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視覺障礙者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聽覺機能障礙者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平衡機能障礙者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聲音機能或語言機能障礙者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肢體障礙者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智慧障礙</a:t>
                      </a:r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重要器官</a:t>
                      </a:r>
                      <a:b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失去功能者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顏面損傷者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植物人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失智症者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自閉症者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慢性精神病患者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多重障礙者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頑性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難治型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癲癇症者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因罕見疾病而致身心功能障礙者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其他障礙者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新制類別無法對應舊制類別者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88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35,752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69,034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9,015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280,632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68,044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53,059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2,209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7,888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1,549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48,464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66,112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－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－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2,121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89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38,747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76,592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9,467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306,169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71,012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60,974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2,448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10,188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2,062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54,350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71,569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－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－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2,380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41,190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81,952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9,728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323,542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73,609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64,979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2,640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4,159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11,582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2,550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60,453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74,467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2,627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91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44,889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89,129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10,582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354,903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76,976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75,323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2,983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4,631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13,996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3,135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68,763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81,667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3,020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92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45,672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91,820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10,751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365,394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78,498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79,466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3,123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4,364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15,108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3,766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75,832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82,138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3,227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93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47,524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96,792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1,067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11,315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380,762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81,593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85,400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3,331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4,493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17,186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83,175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86,193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1,457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3,541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94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49,677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99,535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1,237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11,633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388,577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84,294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89,862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3,542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4,364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18,228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5,359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87,039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88,638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1,892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3,591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95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51,759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103,946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1,476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12,251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400,254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87,160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96,623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20,896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6,185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91,160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93,816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2,583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96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54,319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108,856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2,041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12,892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402,983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91,004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104,282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3,973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5,006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24,217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7,207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97,127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98,999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3,153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97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55,569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111,623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2,632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13,154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397,920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93,346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109,835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4,235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27,018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8,151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101,846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101,827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1,211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98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56,928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115,322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3,094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13,318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396,652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95,375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116,889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4,415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4,956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30,605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9,160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107,663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107,317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4,179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1,399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3,801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99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55,603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117,103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3,518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13,329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387,369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96,565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120,776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4,458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32,580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10,160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110,809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109,402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4,479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1,542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3,851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56,373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120,035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3,893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13,595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386,217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98,407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126,917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35,781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11,212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113,992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114,213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1,746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3,952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101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56,582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122,285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4,256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13,396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381,127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99,621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132,024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4,129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39,441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12,817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119,514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114,986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4,977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1,994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3,901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1,882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102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56,840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122,348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4,063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13,509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379,405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99,488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136,599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4,213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40,717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13,072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119,666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116,735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4,693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2,143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3,344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103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57,102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122,988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3,856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13,943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378,448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100,588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141,966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4,553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4,198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43,207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13,409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122,538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119,561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2,075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4,828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104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57,319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122,906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3,739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14,482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375,730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100,797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147,856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4,644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4,046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46,054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13,293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124,240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124,215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4,826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2,068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5,789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57,291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123,186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14,950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373,291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100,896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153,914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4,032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49,104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13,476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124,999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127,415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4,872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2,028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3,678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8,704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56,830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122,835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3,501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15,007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366,781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101,428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154,313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4,720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3,684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50,813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13,905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125,932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127,336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4,873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1,937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3,862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9,693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56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年第三季為止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56,549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122,911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3,439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15,044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363,886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101,799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153,321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4,677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3,376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53,877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14,267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126,987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129,175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4,819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1,835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4,036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r" fontAlgn="b"/>
                      <a:r>
                        <a:rPr lang="en-US" altLang="zh-TW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10,320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61782" y="93720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rgbClr val="0C0C0C"/>
                </a:solidFill>
                <a:latin typeface="Arial"/>
                <a:ea typeface="微軟正黑體" panose="020B0604030504040204" pitchFamily="34" charset="-120"/>
              </a:rPr>
              <a:t>單位：</a:t>
            </a:r>
            <a:r>
              <a:rPr lang="zh-TW" altLang="en-US" sz="1200" dirty="0" smtClean="0">
                <a:solidFill>
                  <a:srgbClr val="0C0C0C"/>
                </a:solidFill>
                <a:latin typeface="Arial"/>
                <a:ea typeface="微軟正黑體" panose="020B0604030504040204" pitchFamily="34" charset="-120"/>
              </a:rPr>
              <a:t>人</a:t>
            </a:r>
            <a:endParaRPr lang="zh-TW" altLang="en-US" sz="1200" dirty="0">
              <a:solidFill>
                <a:srgbClr val="0C0C0C"/>
              </a:solidFill>
              <a:latin typeface="Arial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3568" y="1193523"/>
            <a:ext cx="504056" cy="52289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5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5918" y="23264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確認需求者的痛點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3599" y="3098800"/>
            <a:ext cx="1139480" cy="30115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痛點</a:t>
            </a:r>
            <a:endParaRPr lang="zh-TW" altLang="en-US" sz="2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571000" y="3013989"/>
            <a:ext cx="3435306" cy="1391008"/>
            <a:chOff x="5607094" y="2969438"/>
            <a:chExt cx="3060370" cy="1606261"/>
          </a:xfrm>
        </p:grpSpPr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>
              <a:off x="5607094" y="3086188"/>
              <a:ext cx="3060370" cy="1489511"/>
            </a:xfrm>
            <a:prstGeom prst="roundRect">
              <a:avLst>
                <a:gd name="adj" fmla="val 36912"/>
              </a:avLst>
            </a:prstGeom>
            <a:solidFill>
              <a:schemeClr val="bg1"/>
            </a:solidFill>
            <a:ln w="76200">
              <a:solidFill>
                <a:srgbClr val="B1A35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gray">
            <a:xfrm>
              <a:off x="5617985" y="2969438"/>
              <a:ext cx="3038588" cy="402030"/>
            </a:xfrm>
            <a:custGeom>
              <a:avLst/>
              <a:gdLst>
                <a:gd name="T0" fmla="*/ 0 w 2497"/>
                <a:gd name="T1" fmla="*/ 216 h 345"/>
                <a:gd name="T2" fmla="*/ 1573 w 2497"/>
                <a:gd name="T3" fmla="*/ 216 h 345"/>
                <a:gd name="T4" fmla="*/ 1565 w 2497"/>
                <a:gd name="T5" fmla="*/ 145 h 345"/>
                <a:gd name="T6" fmla="*/ 1541 w 2497"/>
                <a:gd name="T7" fmla="*/ 100 h 345"/>
                <a:gd name="T8" fmla="*/ 1486 w 2497"/>
                <a:gd name="T9" fmla="*/ 41 h 345"/>
                <a:gd name="T10" fmla="*/ 1398 w 2497"/>
                <a:gd name="T11" fmla="*/ 0 h 345"/>
                <a:gd name="T12" fmla="*/ 183 w 2497"/>
                <a:gd name="T13" fmla="*/ 0 h 345"/>
                <a:gd name="T14" fmla="*/ 114 w 2497"/>
                <a:gd name="T15" fmla="*/ 25 h 345"/>
                <a:gd name="T16" fmla="*/ 62 w 2497"/>
                <a:gd name="T17" fmla="*/ 74 h 345"/>
                <a:gd name="T18" fmla="*/ 12 w 2497"/>
                <a:gd name="T19" fmla="*/ 140 h 345"/>
                <a:gd name="T20" fmla="*/ 0 w 2497"/>
                <a:gd name="T21" fmla="*/ 216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7"/>
                <a:gd name="T34" fmla="*/ 0 h 345"/>
                <a:gd name="T35" fmla="*/ 2497 w 2497"/>
                <a:gd name="T36" fmla="*/ 345 h 3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7" h="345">
                  <a:moveTo>
                    <a:pt x="0" y="345"/>
                  </a:moveTo>
                  <a:lnTo>
                    <a:pt x="2497" y="345"/>
                  </a:lnTo>
                  <a:lnTo>
                    <a:pt x="2485" y="231"/>
                  </a:lnTo>
                  <a:lnTo>
                    <a:pt x="2447" y="161"/>
                  </a:lnTo>
                  <a:lnTo>
                    <a:pt x="2358" y="66"/>
                  </a:lnTo>
                  <a:lnTo>
                    <a:pt x="2219" y="0"/>
                  </a:lnTo>
                  <a:lnTo>
                    <a:pt x="291" y="0"/>
                  </a:lnTo>
                  <a:lnTo>
                    <a:pt x="181" y="41"/>
                  </a:lnTo>
                  <a:lnTo>
                    <a:pt x="98" y="117"/>
                  </a:lnTo>
                  <a:lnTo>
                    <a:pt x="19" y="224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B1A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TW" altLang="en-US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環境辨識協助的需求</a:t>
              </a:r>
              <a:endPara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710080" y="2969438"/>
            <a:ext cx="3623919" cy="1490802"/>
            <a:chOff x="1710081" y="2937293"/>
            <a:chExt cx="3118936" cy="1803947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1710081" y="3089115"/>
              <a:ext cx="3118936" cy="1652125"/>
            </a:xfrm>
            <a:prstGeom prst="roundRect">
              <a:avLst>
                <a:gd name="adj" fmla="val 36912"/>
              </a:avLst>
            </a:prstGeom>
            <a:solidFill>
              <a:schemeClr val="bg1"/>
            </a:solidFill>
            <a:ln w="76200">
              <a:solidFill>
                <a:srgbClr val="6399AB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710081" y="2937293"/>
              <a:ext cx="3054179" cy="434175"/>
            </a:xfrm>
            <a:custGeom>
              <a:avLst/>
              <a:gdLst>
                <a:gd name="T0" fmla="*/ 0 w 2497"/>
                <a:gd name="T1" fmla="*/ 345 h 345"/>
                <a:gd name="T2" fmla="*/ 2497 w 2497"/>
                <a:gd name="T3" fmla="*/ 345 h 345"/>
                <a:gd name="T4" fmla="*/ 2485 w 2497"/>
                <a:gd name="T5" fmla="*/ 231 h 345"/>
                <a:gd name="T6" fmla="*/ 2447 w 2497"/>
                <a:gd name="T7" fmla="*/ 161 h 345"/>
                <a:gd name="T8" fmla="*/ 2358 w 2497"/>
                <a:gd name="T9" fmla="*/ 66 h 345"/>
                <a:gd name="T10" fmla="*/ 2219 w 2497"/>
                <a:gd name="T11" fmla="*/ 0 h 345"/>
                <a:gd name="T12" fmla="*/ 291 w 2497"/>
                <a:gd name="T13" fmla="*/ 0 h 345"/>
                <a:gd name="T14" fmla="*/ 181 w 2497"/>
                <a:gd name="T15" fmla="*/ 41 h 345"/>
                <a:gd name="T16" fmla="*/ 98 w 2497"/>
                <a:gd name="T17" fmla="*/ 117 h 345"/>
                <a:gd name="T18" fmla="*/ 19 w 2497"/>
                <a:gd name="T19" fmla="*/ 224 h 345"/>
                <a:gd name="T20" fmla="*/ 0 w 2497"/>
                <a:gd name="T21" fmla="*/ 345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7"/>
                <a:gd name="T34" fmla="*/ 0 h 345"/>
                <a:gd name="T35" fmla="*/ 2497 w 2497"/>
                <a:gd name="T36" fmla="*/ 345 h 3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7" h="345">
                  <a:moveTo>
                    <a:pt x="0" y="345"/>
                  </a:moveTo>
                  <a:lnTo>
                    <a:pt x="2497" y="345"/>
                  </a:lnTo>
                  <a:lnTo>
                    <a:pt x="2485" y="231"/>
                  </a:lnTo>
                  <a:lnTo>
                    <a:pt x="2447" y="161"/>
                  </a:lnTo>
                  <a:lnTo>
                    <a:pt x="2358" y="66"/>
                  </a:lnTo>
                  <a:lnTo>
                    <a:pt x="2219" y="0"/>
                  </a:lnTo>
                  <a:lnTo>
                    <a:pt x="291" y="0"/>
                  </a:lnTo>
                  <a:lnTo>
                    <a:pt x="181" y="41"/>
                  </a:lnTo>
                  <a:lnTo>
                    <a:pt x="98" y="117"/>
                  </a:lnTo>
                  <a:lnTo>
                    <a:pt x="19" y="224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6399AB"/>
            </a:solidFill>
            <a:ln>
              <a:noFill/>
            </a:ln>
          </p:spPr>
          <p:txBody>
            <a:bodyPr lIns="45720" tIns="44450" rIns="45720" bIns="44450" anchor="ctr" anchorCtr="1"/>
            <a:lstStyle/>
            <a:p>
              <a:r>
                <a:rPr lang="zh-TW" altLang="en-US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搭乘過程的不便</a:t>
              </a:r>
              <a:endPara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74020" y="3406148"/>
              <a:ext cx="283824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障者使用公車查詢</a:t>
              </a:r>
              <a:r>
                <a:rPr lang="en-US" altLang="zh-TW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，到站時舉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牌，請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公車停車後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上車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缺點是只能預先決定好路線；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靠近路邊舉牌有危險</a:t>
              </a:r>
              <a:r>
                <a:rPr lang="en-US" altLang="zh-TW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特別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公車</a:t>
              </a:r>
              <a:r>
                <a:rPr lang="zh-TW" altLang="en-US" sz="14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專用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道</a:t>
              </a:r>
              <a:r>
                <a:rPr lang="en-US" altLang="zh-TW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公車司機較難察覺其存在</a:t>
              </a:r>
              <a:endPara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83226" y="3406148"/>
            <a:ext cx="34108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視障者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搭公車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時在陌生或複雜環境中， 找不到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與目標物相對的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方向感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。此外，視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障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者會</a:t>
            </a:r>
            <a:r>
              <a:rPr lang="zh-TW" altLang="en-US" sz="1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無法辨識公車，特別是多班次公車進站時，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錯失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公車的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搭乘時機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570998" y="4685537"/>
            <a:ext cx="3464272" cy="1424793"/>
            <a:chOff x="5513070" y="4919566"/>
            <a:chExt cx="3185462" cy="1562375"/>
          </a:xfrm>
        </p:grpSpPr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5513070" y="5067867"/>
              <a:ext cx="3185462" cy="1414074"/>
            </a:xfrm>
            <a:prstGeom prst="roundRect">
              <a:avLst>
                <a:gd name="adj" fmla="val 36912"/>
              </a:avLst>
            </a:prstGeom>
            <a:solidFill>
              <a:schemeClr val="bg1"/>
            </a:solidFill>
            <a:ln w="76200">
              <a:solidFill>
                <a:srgbClr val="E0AD1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gray">
            <a:xfrm>
              <a:off x="5607094" y="4919566"/>
              <a:ext cx="3091438" cy="402030"/>
            </a:xfrm>
            <a:custGeom>
              <a:avLst/>
              <a:gdLst>
                <a:gd name="T0" fmla="*/ 0 w 2497"/>
                <a:gd name="T1" fmla="*/ 216 h 345"/>
                <a:gd name="T2" fmla="*/ 1573 w 2497"/>
                <a:gd name="T3" fmla="*/ 216 h 345"/>
                <a:gd name="T4" fmla="*/ 1565 w 2497"/>
                <a:gd name="T5" fmla="*/ 145 h 345"/>
                <a:gd name="T6" fmla="*/ 1541 w 2497"/>
                <a:gd name="T7" fmla="*/ 100 h 345"/>
                <a:gd name="T8" fmla="*/ 1486 w 2497"/>
                <a:gd name="T9" fmla="*/ 41 h 345"/>
                <a:gd name="T10" fmla="*/ 1398 w 2497"/>
                <a:gd name="T11" fmla="*/ 0 h 345"/>
                <a:gd name="T12" fmla="*/ 183 w 2497"/>
                <a:gd name="T13" fmla="*/ 0 h 345"/>
                <a:gd name="T14" fmla="*/ 114 w 2497"/>
                <a:gd name="T15" fmla="*/ 25 h 345"/>
                <a:gd name="T16" fmla="*/ 62 w 2497"/>
                <a:gd name="T17" fmla="*/ 74 h 345"/>
                <a:gd name="T18" fmla="*/ 12 w 2497"/>
                <a:gd name="T19" fmla="*/ 140 h 345"/>
                <a:gd name="T20" fmla="*/ 0 w 2497"/>
                <a:gd name="T21" fmla="*/ 216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7"/>
                <a:gd name="T34" fmla="*/ 0 h 345"/>
                <a:gd name="T35" fmla="*/ 2497 w 2497"/>
                <a:gd name="T36" fmla="*/ 345 h 3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7" h="345">
                  <a:moveTo>
                    <a:pt x="0" y="345"/>
                  </a:moveTo>
                  <a:lnTo>
                    <a:pt x="2497" y="345"/>
                  </a:lnTo>
                  <a:lnTo>
                    <a:pt x="2485" y="231"/>
                  </a:lnTo>
                  <a:lnTo>
                    <a:pt x="2447" y="161"/>
                  </a:lnTo>
                  <a:lnTo>
                    <a:pt x="2358" y="66"/>
                  </a:lnTo>
                  <a:lnTo>
                    <a:pt x="2219" y="0"/>
                  </a:lnTo>
                  <a:lnTo>
                    <a:pt x="291" y="0"/>
                  </a:lnTo>
                  <a:lnTo>
                    <a:pt x="181" y="41"/>
                  </a:lnTo>
                  <a:lnTo>
                    <a:pt x="98" y="117"/>
                  </a:lnTo>
                  <a:lnTo>
                    <a:pt x="19" y="224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E0AD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TW" altLang="en-US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服務程序的未落實</a:t>
              </a:r>
              <a:r>
                <a:rPr lang="en-US" altLang="zh-TW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endPara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513071" y="5312390"/>
              <a:ext cx="3122153" cy="104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各縣市「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大客車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無障礙設備操作及服務視障者上下車標準作業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程序</a:t>
              </a:r>
              <a:r>
                <a:rPr lang="zh-TW" altLang="en-US" sz="1400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」明定公車要有語音報站系統，但部分司機或乘客因民眾抱怨噪音干擾等，會把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音量關掉或做調整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699707" y="4720385"/>
            <a:ext cx="3644663" cy="1343045"/>
            <a:chOff x="1689336" y="4921961"/>
            <a:chExt cx="3139681" cy="1559980"/>
          </a:xfrm>
        </p:grpSpPr>
        <p:sp>
          <p:nvSpPr>
            <p:cNvPr id="12" name="AutoShape 16"/>
            <p:cNvSpPr>
              <a:spLocks noChangeArrowheads="1"/>
            </p:cNvSpPr>
            <p:nvPr/>
          </p:nvSpPr>
          <p:spPr bwMode="auto">
            <a:xfrm>
              <a:off x="1689336" y="5076415"/>
              <a:ext cx="3139681" cy="1405526"/>
            </a:xfrm>
            <a:prstGeom prst="roundRect">
              <a:avLst>
                <a:gd name="adj" fmla="val 36912"/>
              </a:avLst>
            </a:prstGeom>
            <a:solidFill>
              <a:schemeClr val="bg1"/>
            </a:solidFill>
            <a:ln w="76200">
              <a:solidFill>
                <a:srgbClr val="A1A64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gray">
            <a:xfrm>
              <a:off x="1689336" y="4921961"/>
              <a:ext cx="3139681" cy="432732"/>
            </a:xfrm>
            <a:custGeom>
              <a:avLst/>
              <a:gdLst>
                <a:gd name="T0" fmla="*/ 0 w 2497"/>
                <a:gd name="T1" fmla="*/ 216 h 345"/>
                <a:gd name="T2" fmla="*/ 1573 w 2497"/>
                <a:gd name="T3" fmla="*/ 216 h 345"/>
                <a:gd name="T4" fmla="*/ 1565 w 2497"/>
                <a:gd name="T5" fmla="*/ 145 h 345"/>
                <a:gd name="T6" fmla="*/ 1541 w 2497"/>
                <a:gd name="T7" fmla="*/ 100 h 345"/>
                <a:gd name="T8" fmla="*/ 1486 w 2497"/>
                <a:gd name="T9" fmla="*/ 41 h 345"/>
                <a:gd name="T10" fmla="*/ 1398 w 2497"/>
                <a:gd name="T11" fmla="*/ 0 h 345"/>
                <a:gd name="T12" fmla="*/ 183 w 2497"/>
                <a:gd name="T13" fmla="*/ 0 h 345"/>
                <a:gd name="T14" fmla="*/ 114 w 2497"/>
                <a:gd name="T15" fmla="*/ 25 h 345"/>
                <a:gd name="T16" fmla="*/ 62 w 2497"/>
                <a:gd name="T17" fmla="*/ 74 h 345"/>
                <a:gd name="T18" fmla="*/ 12 w 2497"/>
                <a:gd name="T19" fmla="*/ 140 h 345"/>
                <a:gd name="T20" fmla="*/ 0 w 2497"/>
                <a:gd name="T21" fmla="*/ 216 h 3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7"/>
                <a:gd name="T34" fmla="*/ 0 h 345"/>
                <a:gd name="T35" fmla="*/ 2497 w 2497"/>
                <a:gd name="T36" fmla="*/ 345 h 3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7" h="345">
                  <a:moveTo>
                    <a:pt x="0" y="345"/>
                  </a:moveTo>
                  <a:lnTo>
                    <a:pt x="2497" y="345"/>
                  </a:lnTo>
                  <a:lnTo>
                    <a:pt x="2485" y="231"/>
                  </a:lnTo>
                  <a:lnTo>
                    <a:pt x="2447" y="161"/>
                  </a:lnTo>
                  <a:lnTo>
                    <a:pt x="2358" y="66"/>
                  </a:lnTo>
                  <a:lnTo>
                    <a:pt x="2219" y="0"/>
                  </a:lnTo>
                  <a:lnTo>
                    <a:pt x="291" y="0"/>
                  </a:lnTo>
                  <a:lnTo>
                    <a:pt x="181" y="41"/>
                  </a:lnTo>
                  <a:lnTo>
                    <a:pt x="98" y="117"/>
                  </a:lnTo>
                  <a:lnTo>
                    <a:pt x="19" y="224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A1A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45720" tIns="44450" rIns="45720" bIns="44450" anchor="ctr" anchorCtr="1"/>
            <a:lstStyle/>
            <a:p>
              <a:r>
                <a:rPr lang="zh-TW" altLang="en-US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候車輔助設備的不足</a:t>
              </a:r>
              <a:endPara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23169" y="5327229"/>
              <a:ext cx="2939946" cy="110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目前部份縣市的部分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車站雖有設愛心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燈號標誌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提醒司機到站停靠，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</a:t>
              </a:r>
              <a:r>
                <a:rPr lang="zh-TW" altLang="en-US" sz="1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設計無法讓視障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者簡易操作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、燈號未必在明顯處，且對多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路線經過的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大型公車站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也不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實用</a:t>
              </a:r>
              <a:endParaRPr lang="en-US" altLang="zh-TW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1176335"/>
            <a:ext cx="3034030" cy="169905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00112" y="6202731"/>
            <a:ext cx="813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*</a:t>
            </a:r>
            <a:r>
              <a:rPr lang="zh-TW" altLang="en-US" sz="1200" dirty="0" smtClean="0"/>
              <a:t>以北市為例，摘自中時新聞：簡</a:t>
            </a:r>
            <a:r>
              <a:rPr lang="zh-TW" altLang="en-US" sz="1200" dirty="0"/>
              <a:t>舒培今天於交通部門質詢指出，有視障者向她反映，公車進站沒有廣播，無法得知進站公車路線，須等車輛停妥口頭詢問駕駛，甚至有駕駛視而不見未停靠，現場實測發現，</a:t>
            </a:r>
            <a:r>
              <a:rPr lang="zh-TW" altLang="en-US" sz="1200" b="1" dirty="0"/>
              <a:t>約</a:t>
            </a:r>
            <a:r>
              <a:rPr lang="en-US" altLang="zh-TW" sz="1200" b="1" dirty="0"/>
              <a:t>20</a:t>
            </a:r>
            <a:r>
              <a:rPr lang="zh-TW" altLang="en-US" sz="1200" b="1" dirty="0"/>
              <a:t>分鐘有</a:t>
            </a:r>
            <a:r>
              <a:rPr lang="en-US" altLang="zh-TW" sz="1200" b="1" dirty="0"/>
              <a:t>14</a:t>
            </a:r>
            <a:r>
              <a:rPr lang="zh-TW" altLang="en-US" sz="1200" b="1" dirty="0"/>
              <a:t>輛公車經過，其中</a:t>
            </a:r>
            <a:r>
              <a:rPr lang="en-US" altLang="zh-TW" sz="1200" b="1" dirty="0"/>
              <a:t>10</a:t>
            </a:r>
            <a:r>
              <a:rPr lang="zh-TW" altLang="en-US" sz="1200" b="1" dirty="0"/>
              <a:t>台未廣播、</a:t>
            </a:r>
            <a:r>
              <a:rPr lang="en-US" altLang="zh-TW" sz="1200" b="1" dirty="0"/>
              <a:t>2</a:t>
            </a:r>
            <a:r>
              <a:rPr lang="zh-TW" altLang="en-US" sz="1200" b="1" dirty="0"/>
              <a:t>台有廣播、</a:t>
            </a:r>
            <a:r>
              <a:rPr lang="en-US" altLang="zh-TW" sz="1200" b="1" dirty="0"/>
              <a:t>2</a:t>
            </a:r>
            <a:r>
              <a:rPr lang="zh-TW" altLang="en-US" sz="1200" b="1" dirty="0"/>
              <a:t>台有詢問視障者欲搭乘路線，總計按照</a:t>
            </a:r>
            <a:r>
              <a:rPr lang="en-US" altLang="zh-TW" sz="1200" b="1" dirty="0"/>
              <a:t>SOP</a:t>
            </a:r>
            <a:r>
              <a:rPr lang="zh-TW" altLang="en-US" sz="1200" b="1" dirty="0"/>
              <a:t>的駕駛僅</a:t>
            </a:r>
            <a:r>
              <a:rPr lang="en-US" altLang="zh-TW" sz="1200" b="1" dirty="0"/>
              <a:t>4</a:t>
            </a:r>
            <a:r>
              <a:rPr lang="zh-TW" altLang="en-US" sz="1200" b="1" dirty="0" smtClean="0"/>
              <a:t>人</a:t>
            </a:r>
            <a:r>
              <a:rPr lang="zh-TW" altLang="en-US" sz="1200" dirty="0" smtClean="0"/>
              <a:t>（</a:t>
            </a:r>
            <a:r>
              <a:rPr lang="en-US" altLang="zh-TW" sz="1200" dirty="0"/>
              <a:t>2018/08/07 </a:t>
            </a:r>
            <a:r>
              <a:rPr lang="zh-TW" altLang="en-US" sz="1200" dirty="0"/>
              <a:t>中時  林縉</a:t>
            </a:r>
            <a:r>
              <a:rPr lang="zh-TW" altLang="en-US" sz="1200" dirty="0" smtClean="0"/>
              <a:t>明）。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512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611494" y="3057607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622380" y="1852687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1"/>
                </a:solidFill>
              </a:rPr>
              <a:t>1</a:t>
            </a:r>
            <a:endParaRPr lang="en-US" sz="8800" b="1" dirty="0">
              <a:solidFill>
                <a:schemeClr val="accent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491862" y="3057607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502748" y="1852687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2"/>
                </a:solidFill>
              </a:rPr>
              <a:t>2</a:t>
            </a:r>
            <a:endParaRPr lang="en-US" sz="8800" b="1" dirty="0">
              <a:solidFill>
                <a:schemeClr val="accent2"/>
              </a:solidFill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6372230" y="3032207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383116" y="1827287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3"/>
                </a:solidFill>
              </a:rPr>
              <a:t>3</a:t>
            </a:r>
            <a:endParaRPr lang="en-US" sz="8800" b="1" dirty="0">
              <a:solidFill>
                <a:schemeClr val="accent3"/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611494" y="5430693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622380" y="4225773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4"/>
                </a:solidFill>
              </a:rPr>
              <a:t>4</a:t>
            </a:r>
            <a:endParaRPr lang="en-US" sz="8800" b="1" dirty="0">
              <a:solidFill>
                <a:schemeClr val="accent4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080609" y="3076320"/>
            <a:ext cx="161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計畫構想</a:t>
            </a:r>
            <a:endParaRPr lang="en-US" altLang="zh-TW" sz="2400" dirty="0"/>
          </a:p>
        </p:txBody>
      </p:sp>
      <p:cxnSp>
        <p:nvCxnSpPr>
          <p:cNvPr id="38" name="直線接點 37"/>
          <p:cNvCxnSpPr/>
          <p:nvPr/>
        </p:nvCxnSpPr>
        <p:spPr>
          <a:xfrm>
            <a:off x="3491862" y="5430693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502748" y="4225773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5"/>
                </a:solidFill>
              </a:rPr>
              <a:t>5</a:t>
            </a:r>
            <a:endParaRPr lang="en-US" sz="8800" b="1" dirty="0">
              <a:solidFill>
                <a:schemeClr val="accent5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432159" y="5488017"/>
            <a:ext cx="1418860" cy="46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n-ea"/>
              </a:rPr>
              <a:t>預期</a:t>
            </a:r>
            <a:r>
              <a:rPr lang="zh-TW" altLang="en-US" sz="2400" dirty="0">
                <a:latin typeface="+mn-ea"/>
              </a:rPr>
              <a:t>效益</a:t>
            </a:r>
            <a:endParaRPr lang="en-US" sz="2400" dirty="0"/>
          </a:p>
        </p:txBody>
      </p:sp>
      <p:cxnSp>
        <p:nvCxnSpPr>
          <p:cNvPr id="46" name="直線接點 45"/>
          <p:cNvCxnSpPr/>
          <p:nvPr/>
        </p:nvCxnSpPr>
        <p:spPr>
          <a:xfrm>
            <a:off x="6372230" y="5430693"/>
            <a:ext cx="216027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383116" y="4225773"/>
            <a:ext cx="7200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6"/>
                </a:solidFill>
              </a:rPr>
              <a:t>6</a:t>
            </a:r>
            <a:endParaRPr lang="en-US" sz="8800" b="1" dirty="0">
              <a:solidFill>
                <a:schemeClr val="accent6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100383" y="5493390"/>
            <a:ext cx="159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問題討論</a:t>
            </a:r>
            <a:endParaRPr lang="en-US" sz="2400" dirty="0"/>
          </a:p>
        </p:txBody>
      </p:sp>
      <p:sp>
        <p:nvSpPr>
          <p:cNvPr id="74" name="投影片編號版面配置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7E40-2C08-4ABC-92E6-8AE10441B421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2" name="標題 1"/>
          <p:cNvSpPr>
            <a:spLocks noGrp="1"/>
          </p:cNvSpPr>
          <p:nvPr>
            <p:ph type="title"/>
          </p:nvPr>
        </p:nvSpPr>
        <p:spPr>
          <a:xfrm>
            <a:off x="509635" y="217522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4100383" y="3077367"/>
            <a:ext cx="144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dirty="0" smtClean="0">
                <a:latin typeface="+mn-ea"/>
              </a:rPr>
              <a:t>轉譯過程</a:t>
            </a:r>
            <a:endParaRPr lang="en-US" altLang="zh-TW" sz="2400" dirty="0">
              <a:latin typeface="+mn-ea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59" y="2094455"/>
            <a:ext cx="917985" cy="85847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922" y="4188595"/>
            <a:ext cx="1183262" cy="11832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088" y="2093429"/>
            <a:ext cx="1242195" cy="861718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1223238" y="3077367"/>
            <a:ext cx="143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需求痛</a:t>
            </a:r>
            <a:r>
              <a:rPr lang="zh-TW" altLang="en-US" sz="2400" dirty="0"/>
              <a:t>點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16" y="2108686"/>
            <a:ext cx="1183867" cy="71394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372230" y="5487657"/>
            <a:ext cx="21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/>
              <a:t>附件補充</a:t>
            </a:r>
            <a:endParaRPr lang="en-US" sz="2400" dirty="0"/>
          </a:p>
        </p:txBody>
      </p:sp>
      <p:sp>
        <p:nvSpPr>
          <p:cNvPr id="34" name="手繪多邊形 33"/>
          <p:cNvSpPr>
            <a:spLocks noChangeAspect="1"/>
          </p:cNvSpPr>
          <p:nvPr/>
        </p:nvSpPr>
        <p:spPr bwMode="auto">
          <a:xfrm>
            <a:off x="7341040" y="4526689"/>
            <a:ext cx="799660" cy="844718"/>
          </a:xfrm>
          <a:custGeom>
            <a:avLst/>
            <a:gdLst>
              <a:gd name="connsiteX0" fmla="*/ 1095634 w 3528852"/>
              <a:gd name="connsiteY0" fmla="*/ 1024416 h 3727695"/>
              <a:gd name="connsiteX1" fmla="*/ 1080654 w 3528852"/>
              <a:gd name="connsiteY1" fmla="*/ 1109438 h 3727695"/>
              <a:gd name="connsiteX2" fmla="*/ 1055826 w 3528852"/>
              <a:gd name="connsiteY2" fmla="*/ 1204854 h 3727695"/>
              <a:gd name="connsiteX3" fmla="*/ 937794 w 3528852"/>
              <a:gd name="connsiteY3" fmla="*/ 1200174 h 3727695"/>
              <a:gd name="connsiteX4" fmla="*/ 907926 w 3528852"/>
              <a:gd name="connsiteY4" fmla="*/ 1115558 h 3727695"/>
              <a:gd name="connsiteX5" fmla="*/ 820482 w 3528852"/>
              <a:gd name="connsiteY5" fmla="*/ 1080632 h 3727695"/>
              <a:gd name="connsiteX6" fmla="*/ 862226 w 3528852"/>
              <a:gd name="connsiteY6" fmla="*/ 1358602 h 3727695"/>
              <a:gd name="connsiteX7" fmla="*/ 1080294 w 3528852"/>
              <a:gd name="connsiteY7" fmla="*/ 1391368 h 3727695"/>
              <a:gd name="connsiteX8" fmla="*/ 1188610 w 3528852"/>
              <a:gd name="connsiteY8" fmla="*/ 1285510 h 3727695"/>
              <a:gd name="connsiteX9" fmla="*/ 1149746 w 3528852"/>
              <a:gd name="connsiteY9" fmla="*/ 1053628 h 3727695"/>
              <a:gd name="connsiteX10" fmla="*/ 1095634 w 3528852"/>
              <a:gd name="connsiteY10" fmla="*/ 1024416 h 3727695"/>
              <a:gd name="connsiteX11" fmla="*/ 92222 w 3528852"/>
              <a:gd name="connsiteY11" fmla="*/ 0 h 3727695"/>
              <a:gd name="connsiteX12" fmla="*/ 171094 w 3528852"/>
              <a:gd name="connsiteY12" fmla="*/ 112334 h 3727695"/>
              <a:gd name="connsiteX13" fmla="*/ 233398 w 3528852"/>
              <a:gd name="connsiteY13" fmla="*/ 365084 h 3727695"/>
              <a:gd name="connsiteX14" fmla="*/ 511430 w 3528852"/>
              <a:gd name="connsiteY14" fmla="*/ 467696 h 3727695"/>
              <a:gd name="connsiteX15" fmla="*/ 740118 w 3528852"/>
              <a:gd name="connsiteY15" fmla="*/ 509822 h 3727695"/>
              <a:gd name="connsiteX16" fmla="*/ 1013470 w 3528852"/>
              <a:gd name="connsiteY16" fmla="*/ 721168 h 3727695"/>
              <a:gd name="connsiteX17" fmla="*/ 1507586 w 3528852"/>
              <a:gd name="connsiteY17" fmla="*/ 802898 h 3727695"/>
              <a:gd name="connsiteX18" fmla="*/ 1997018 w 3528852"/>
              <a:gd name="connsiteY18" fmla="*/ 822340 h 3727695"/>
              <a:gd name="connsiteX19" fmla="*/ 3514302 w 3528852"/>
              <a:gd name="connsiteY19" fmla="*/ 2339204 h 3727695"/>
              <a:gd name="connsiteX20" fmla="*/ 3510342 w 3528852"/>
              <a:gd name="connsiteY20" fmla="*/ 2484302 h 3727695"/>
              <a:gd name="connsiteX21" fmla="*/ 2277570 w 3528852"/>
              <a:gd name="connsiteY21" fmla="*/ 3713490 h 3727695"/>
              <a:gd name="connsiteX22" fmla="*/ 2147558 w 3528852"/>
              <a:gd name="connsiteY22" fmla="*/ 3717452 h 3727695"/>
              <a:gd name="connsiteX23" fmla="*/ 1383694 w 3528852"/>
              <a:gd name="connsiteY23" fmla="*/ 2979002 h 3727695"/>
              <a:gd name="connsiteX24" fmla="*/ 634238 w 3528852"/>
              <a:gd name="connsiteY24" fmla="*/ 2215348 h 3727695"/>
              <a:gd name="connsiteX25" fmla="*/ 612990 w 3528852"/>
              <a:gd name="connsiteY25" fmla="*/ 1663042 h 3727695"/>
              <a:gd name="connsiteX26" fmla="*/ 685378 w 3528852"/>
              <a:gd name="connsiteY26" fmla="*/ 975718 h 3727695"/>
              <a:gd name="connsiteX27" fmla="*/ 791622 w 3528852"/>
              <a:gd name="connsiteY27" fmla="*/ 872746 h 3727695"/>
              <a:gd name="connsiteX28" fmla="*/ 823674 w 3528852"/>
              <a:gd name="connsiteY28" fmla="*/ 749612 h 3727695"/>
              <a:gd name="connsiteX29" fmla="*/ 516470 w 3528852"/>
              <a:gd name="connsiteY29" fmla="*/ 650598 h 3727695"/>
              <a:gd name="connsiteX30" fmla="*/ 186218 w 3528852"/>
              <a:gd name="connsiteY30" fmla="*/ 560948 h 3727695"/>
              <a:gd name="connsiteX31" fmla="*/ 3986 w 3528852"/>
              <a:gd name="connsiteY31" fmla="*/ 194064 h 3727695"/>
              <a:gd name="connsiteX32" fmla="*/ 92222 w 3528852"/>
              <a:gd name="connsiteY32" fmla="*/ 0 h 372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28852" h="3727695">
                <a:moveTo>
                  <a:pt x="1095634" y="1024416"/>
                </a:moveTo>
                <a:cubicBezTo>
                  <a:pt x="1084882" y="1033104"/>
                  <a:pt x="1080654" y="1060830"/>
                  <a:pt x="1080654" y="1109438"/>
                </a:cubicBezTo>
                <a:cubicBezTo>
                  <a:pt x="1080654" y="1170648"/>
                  <a:pt x="1077414" y="1183250"/>
                  <a:pt x="1055826" y="1204854"/>
                </a:cubicBezTo>
                <a:cubicBezTo>
                  <a:pt x="1020918" y="1239782"/>
                  <a:pt x="975578" y="1237980"/>
                  <a:pt x="937794" y="1200174"/>
                </a:cubicBezTo>
                <a:cubicBezTo>
                  <a:pt x="912246" y="1174610"/>
                  <a:pt x="907926" y="1162366"/>
                  <a:pt x="907926" y="1115558"/>
                </a:cubicBezTo>
                <a:cubicBezTo>
                  <a:pt x="907926" y="1017620"/>
                  <a:pt x="871942" y="1003218"/>
                  <a:pt x="820482" y="1080632"/>
                </a:cubicBezTo>
                <a:cubicBezTo>
                  <a:pt x="761466" y="1169208"/>
                  <a:pt x="779818" y="1293070"/>
                  <a:pt x="862226" y="1358602"/>
                </a:cubicBezTo>
                <a:cubicBezTo>
                  <a:pt x="932034" y="1414774"/>
                  <a:pt x="1005446" y="1425576"/>
                  <a:pt x="1080294" y="1391368"/>
                </a:cubicBezTo>
                <a:cubicBezTo>
                  <a:pt x="1141830" y="1363644"/>
                  <a:pt x="1160542" y="1345280"/>
                  <a:pt x="1188610" y="1285510"/>
                </a:cubicBezTo>
                <a:cubicBezTo>
                  <a:pt x="1228190" y="1201614"/>
                  <a:pt x="1214878" y="1122040"/>
                  <a:pt x="1149746" y="1053628"/>
                </a:cubicBezTo>
                <a:cubicBezTo>
                  <a:pt x="1123658" y="1026082"/>
                  <a:pt x="1106382" y="1015730"/>
                  <a:pt x="1095634" y="1024416"/>
                </a:cubicBezTo>
                <a:close/>
                <a:moveTo>
                  <a:pt x="92222" y="0"/>
                </a:moveTo>
                <a:cubicBezTo>
                  <a:pt x="139402" y="0"/>
                  <a:pt x="164610" y="36004"/>
                  <a:pt x="171094" y="112334"/>
                </a:cubicBezTo>
                <a:cubicBezTo>
                  <a:pt x="184058" y="264632"/>
                  <a:pt x="198826" y="324760"/>
                  <a:pt x="233398" y="365084"/>
                </a:cubicBezTo>
                <a:cubicBezTo>
                  <a:pt x="284538" y="424492"/>
                  <a:pt x="342882" y="446094"/>
                  <a:pt x="511430" y="467696"/>
                </a:cubicBezTo>
                <a:cubicBezTo>
                  <a:pt x="575894" y="475978"/>
                  <a:pt x="638198" y="487500"/>
                  <a:pt x="740118" y="509822"/>
                </a:cubicBezTo>
                <a:cubicBezTo>
                  <a:pt x="860766" y="536106"/>
                  <a:pt x="964850" y="616754"/>
                  <a:pt x="1013470" y="721168"/>
                </a:cubicBezTo>
                <a:cubicBezTo>
                  <a:pt x="1054526" y="810458"/>
                  <a:pt x="1008786" y="802898"/>
                  <a:pt x="1507586" y="802898"/>
                </a:cubicBezTo>
                <a:cubicBezTo>
                  <a:pt x="1923550" y="802898"/>
                  <a:pt x="1955602" y="803978"/>
                  <a:pt x="1997018" y="822340"/>
                </a:cubicBezTo>
                <a:cubicBezTo>
                  <a:pt x="2056802" y="848624"/>
                  <a:pt x="3490894" y="2282316"/>
                  <a:pt x="3514302" y="2339204"/>
                </a:cubicBezTo>
                <a:cubicBezTo>
                  <a:pt x="3534830" y="2389250"/>
                  <a:pt x="3533750" y="2434976"/>
                  <a:pt x="3510342" y="2484302"/>
                </a:cubicBezTo>
                <a:cubicBezTo>
                  <a:pt x="3483690" y="2541908"/>
                  <a:pt x="2329790" y="3691888"/>
                  <a:pt x="2277570" y="3713490"/>
                </a:cubicBezTo>
                <a:cubicBezTo>
                  <a:pt x="2235434" y="3731132"/>
                  <a:pt x="2200138" y="3732212"/>
                  <a:pt x="2147558" y="3717452"/>
                </a:cubicBezTo>
                <a:cubicBezTo>
                  <a:pt x="2119466" y="3709530"/>
                  <a:pt x="1958482" y="3553992"/>
                  <a:pt x="1383694" y="2979002"/>
                </a:cubicBezTo>
                <a:cubicBezTo>
                  <a:pt x="983218" y="2578632"/>
                  <a:pt x="645762" y="2234792"/>
                  <a:pt x="634238" y="2215348"/>
                </a:cubicBezTo>
                <a:cubicBezTo>
                  <a:pt x="613350" y="2180424"/>
                  <a:pt x="612990" y="2168544"/>
                  <a:pt x="612990" y="1663042"/>
                </a:cubicBezTo>
                <a:cubicBezTo>
                  <a:pt x="612990" y="1083012"/>
                  <a:pt x="612630" y="1084812"/>
                  <a:pt x="685378" y="975718"/>
                </a:cubicBezTo>
                <a:cubicBezTo>
                  <a:pt x="714190" y="932874"/>
                  <a:pt x="745162" y="902630"/>
                  <a:pt x="791622" y="872746"/>
                </a:cubicBezTo>
                <a:cubicBezTo>
                  <a:pt x="867970" y="823060"/>
                  <a:pt x="873374" y="803618"/>
                  <a:pt x="823674" y="749612"/>
                </a:cubicBezTo>
                <a:cubicBezTo>
                  <a:pt x="776494" y="697764"/>
                  <a:pt x="706626" y="675442"/>
                  <a:pt x="516470" y="650598"/>
                </a:cubicBezTo>
                <a:cubicBezTo>
                  <a:pt x="409150" y="636558"/>
                  <a:pt x="229798" y="587952"/>
                  <a:pt x="186218" y="560948"/>
                </a:cubicBezTo>
                <a:cubicBezTo>
                  <a:pt x="73134" y="491460"/>
                  <a:pt x="23074" y="389928"/>
                  <a:pt x="3986" y="194064"/>
                </a:cubicBezTo>
                <a:cubicBezTo>
                  <a:pt x="-10058" y="47526"/>
                  <a:pt x="11550" y="0"/>
                  <a:pt x="9222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57907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15814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73722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31629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289536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47443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205350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663258" algn="l" defTabSz="4915814" rtl="0" eaLnBrk="1" latinLnBrk="0" hangingPunct="1">
              <a:defRPr sz="96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16" y="4295330"/>
            <a:ext cx="1499803" cy="10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5542"/>
            <a:ext cx="8266774" cy="798250"/>
          </a:xfrm>
        </p:spPr>
        <p:txBody>
          <a:bodyPr>
            <a:normAutofit fontScale="90000"/>
          </a:bodyPr>
          <a:lstStyle/>
          <a:p>
            <a:r>
              <a:rPr lang="zh-TW" altLang="en-US" sz="4000" u="sng" dirty="0" smtClean="0"/>
              <a:t>以視障者為例的使用者</a:t>
            </a:r>
            <a:r>
              <a:rPr lang="zh-TW" altLang="en-US" sz="4000" u="sng" dirty="0"/>
              <a:t>旅程</a:t>
            </a:r>
            <a:r>
              <a:rPr lang="zh-TW" altLang="en-US" sz="4000" u="sng" dirty="0" smtClean="0"/>
              <a:t>圖</a:t>
            </a:r>
            <a:r>
              <a:rPr lang="en-US" altLang="zh-TW" sz="4000" u="sng" dirty="0" smtClean="0"/>
              <a:t/>
            </a:r>
            <a:br>
              <a:rPr lang="en-US" altLang="zh-TW" sz="4000" u="sng" dirty="0" smtClean="0"/>
            </a:br>
            <a:r>
              <a:rPr lang="en-US" altLang="zh-TW" u="sng" dirty="0" smtClean="0"/>
              <a:t>(</a:t>
            </a:r>
            <a:r>
              <a:rPr lang="en-US" altLang="zh-TW" u="sng" dirty="0"/>
              <a:t>User Journey Map</a:t>
            </a:r>
            <a:r>
              <a:rPr lang="en-US" altLang="zh-TW" u="sng" dirty="0" smtClean="0"/>
              <a:t>)</a:t>
            </a:r>
            <a:endParaRPr lang="zh-TW" altLang="en-US" u="sng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93040" y="2448560"/>
            <a:ext cx="5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階段</a:t>
            </a:r>
            <a:endParaRPr lang="zh-TW" altLang="en-US" b="1" dirty="0"/>
          </a:p>
        </p:txBody>
      </p:sp>
      <p:sp>
        <p:nvSpPr>
          <p:cNvPr id="8" name="圓角矩形 7"/>
          <p:cNvSpPr/>
          <p:nvPr/>
        </p:nvSpPr>
        <p:spPr>
          <a:xfrm>
            <a:off x="741680" y="2448560"/>
            <a:ext cx="1696720" cy="646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出發前知道公車班次與地點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787968" y="2448559"/>
            <a:ext cx="1696720" cy="6463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選</a:t>
            </a:r>
            <a:r>
              <a:rPr lang="zh-TW" altLang="en-US" dirty="0"/>
              <a:t>擇</a:t>
            </a:r>
            <a:r>
              <a:rPr lang="zh-TW" altLang="en-US" dirty="0" smtClean="0"/>
              <a:t>公車亭等候公車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880544" y="2448558"/>
            <a:ext cx="1696720" cy="6463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確認是否為搭乘車輛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834256" y="2448559"/>
            <a:ext cx="169672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告知公車司機搭乘需求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3606" y="1141321"/>
            <a:ext cx="7147403" cy="1261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使用者背景：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schemeClr val="tx1"/>
                </a:solidFill>
              </a:rPr>
              <a:t>A</a:t>
            </a:r>
            <a:r>
              <a:rPr lang="zh-TW" altLang="en-US" sz="1600" b="1" dirty="0" smtClean="0">
                <a:solidFill>
                  <a:schemeClr val="tx1"/>
                </a:solidFill>
              </a:rPr>
              <a:t>小姐</a:t>
            </a:r>
            <a:r>
              <a:rPr lang="zh-TW" altLang="en-US" sz="1600" dirty="0" smtClean="0">
                <a:solidFill>
                  <a:schemeClr val="tx1"/>
                </a:solidFill>
              </a:rPr>
              <a:t>，殘餘視力</a:t>
            </a:r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矯正後</a:t>
            </a:r>
            <a:r>
              <a:rPr lang="en-US" altLang="zh-TW" sz="1600" dirty="0" smtClean="0">
                <a:solidFill>
                  <a:schemeClr val="tx1"/>
                </a:solidFill>
              </a:rPr>
              <a:t>0.1)</a:t>
            </a:r>
            <a:r>
              <a:rPr lang="zh-TW" altLang="en-US" sz="1600" dirty="0" smtClean="0">
                <a:solidFill>
                  <a:schemeClr val="tx1"/>
                </a:solidFill>
              </a:rPr>
              <a:t>，白天休閒、工作需求搭乘公車，經驗</a:t>
            </a:r>
            <a:r>
              <a:rPr lang="en-US" altLang="zh-TW" sz="1600" dirty="0" smtClean="0">
                <a:solidFill>
                  <a:schemeClr val="tx1"/>
                </a:solidFill>
              </a:rPr>
              <a:t>10</a:t>
            </a:r>
            <a:r>
              <a:rPr lang="zh-TW" altLang="en-US" sz="1600" dirty="0" smtClean="0">
                <a:solidFill>
                  <a:schemeClr val="tx1"/>
                </a:solidFill>
              </a:rPr>
              <a:t>年以上，往返大台北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solidFill>
                  <a:schemeClr val="tx1"/>
                </a:solidFill>
              </a:rPr>
              <a:t>B</a:t>
            </a:r>
            <a:r>
              <a:rPr lang="zh-TW" altLang="en-US" sz="1600" b="1" dirty="0" smtClean="0">
                <a:solidFill>
                  <a:schemeClr val="tx1"/>
                </a:solidFill>
              </a:rPr>
              <a:t>先生</a:t>
            </a:r>
            <a:r>
              <a:rPr lang="zh-TW" altLang="en-US" sz="1600" dirty="0" smtClean="0">
                <a:solidFill>
                  <a:schemeClr val="tx1"/>
                </a:solidFill>
              </a:rPr>
              <a:t>，殘餘視力</a:t>
            </a:r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矯正後低於</a:t>
            </a:r>
            <a:r>
              <a:rPr lang="en-US" altLang="zh-TW" sz="1600" dirty="0" smtClean="0">
                <a:solidFill>
                  <a:schemeClr val="tx1"/>
                </a:solidFill>
              </a:rPr>
              <a:t>0.1)</a:t>
            </a:r>
            <a:r>
              <a:rPr lang="zh-TW" altLang="en-US" sz="1600" dirty="0" smtClean="0">
                <a:solidFill>
                  <a:schemeClr val="tx1"/>
                </a:solidFill>
              </a:rPr>
              <a:t>，白天工作</a:t>
            </a:r>
            <a:r>
              <a:rPr lang="zh-TW" altLang="en-US" sz="1600" dirty="0">
                <a:solidFill>
                  <a:schemeClr val="tx1"/>
                </a:solidFill>
              </a:rPr>
              <a:t>需求</a:t>
            </a:r>
            <a:r>
              <a:rPr lang="zh-TW" altLang="en-US" sz="1600" dirty="0" smtClean="0">
                <a:solidFill>
                  <a:schemeClr val="tx1"/>
                </a:solidFill>
              </a:rPr>
              <a:t>搭乘公車，經驗</a:t>
            </a:r>
            <a:r>
              <a:rPr lang="en-US" altLang="zh-TW" sz="1600" dirty="0" smtClean="0">
                <a:solidFill>
                  <a:schemeClr val="tx1"/>
                </a:solidFill>
              </a:rPr>
              <a:t>5</a:t>
            </a:r>
            <a:r>
              <a:rPr lang="zh-TW" altLang="en-US" sz="1600" dirty="0" smtClean="0">
                <a:solidFill>
                  <a:schemeClr val="tx1"/>
                </a:solidFill>
              </a:rPr>
              <a:t>年，往返新北市─桃園市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1680" y="3116756"/>
            <a:ext cx="169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查詢</a:t>
            </a:r>
            <a:endParaRPr lang="en-US" altLang="zh-TW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親朋好友或旁人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87968" y="3116756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評估合適的上車地點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59472" y="3116756"/>
            <a:ext cx="2046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5">
                    <a:lumMod val="50000"/>
                  </a:schemeClr>
                </a:solidFill>
              </a:rPr>
              <a:t>拿牌等待司機看到後，停車靠近</a:t>
            </a:r>
            <a:endParaRPr lang="en-US" altLang="zh-TW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5">
                    <a:lumMod val="50000"/>
                  </a:schemeClr>
                </a:solidFill>
              </a:rPr>
              <a:t>尋</a:t>
            </a: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</a:rPr>
              <a:t>求</a:t>
            </a:r>
            <a:r>
              <a:rPr lang="zh-TW" altLang="en-US" dirty="0" smtClean="0">
                <a:solidFill>
                  <a:schemeClr val="accent5">
                    <a:lumMod val="50000"/>
                  </a:schemeClr>
                </a:solidFill>
              </a:rPr>
              <a:t>他人協助，招手告知司機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880544" y="3116755"/>
            <a:ext cx="169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開口詢問司機或旁人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聽音辨位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行車路徑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93040" y="3173851"/>
            <a:ext cx="5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行動</a:t>
            </a:r>
            <a:endParaRPr lang="zh-TW" altLang="en-US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93040" y="5012811"/>
            <a:ext cx="5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感</a:t>
            </a:r>
            <a:r>
              <a:rPr lang="zh-TW" altLang="en-US" b="1" dirty="0"/>
              <a:t>受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41680" y="4906364"/>
            <a:ext cx="169672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只會搭乘固定路線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手機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查詢很方便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不確定路線會問人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787968" y="4905448"/>
            <a:ext cx="169672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最近的公車亭不一定是最安全的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654231" y="4905448"/>
            <a:ext cx="187674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時而被忽視，過站不停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若有車並排，要站到馬路上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旁人協助效果有</a:t>
            </a:r>
            <a:r>
              <a:rPr lang="zh-TW" altLang="en-US" dirty="0"/>
              <a:t>限</a:t>
            </a:r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6872608" y="4905448"/>
            <a:ext cx="169672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時而誤判而錯過車次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部分司機態度不佳</a:t>
            </a:r>
            <a:endParaRPr lang="en-US" altLang="zh-TW" dirty="0" smtClean="0"/>
          </a:p>
        </p:txBody>
      </p:sp>
      <p:sp>
        <p:nvSpPr>
          <p:cNvPr id="4" name="向右箭號 3"/>
          <p:cNvSpPr/>
          <p:nvPr/>
        </p:nvSpPr>
        <p:spPr>
          <a:xfrm>
            <a:off x="2483168" y="2650442"/>
            <a:ext cx="304800" cy="242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4484688" y="2638325"/>
            <a:ext cx="304800" cy="242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6547328" y="2638325"/>
            <a:ext cx="304800" cy="2425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36394" y="455114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☹</a:t>
            </a:r>
          </a:p>
        </p:txBody>
      </p:sp>
      <p:sp>
        <p:nvSpPr>
          <p:cNvPr id="26" name="矩形 25"/>
          <p:cNvSpPr/>
          <p:nvPr/>
        </p:nvSpPr>
        <p:spPr>
          <a:xfrm>
            <a:off x="7482682" y="451840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☹</a:t>
            </a:r>
          </a:p>
        </p:txBody>
      </p:sp>
      <p:sp>
        <p:nvSpPr>
          <p:cNvPr id="7" name="矩形 6"/>
          <p:cNvSpPr/>
          <p:nvPr/>
        </p:nvSpPr>
        <p:spPr>
          <a:xfrm>
            <a:off x="1382291" y="45244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㋡</a:t>
            </a:r>
          </a:p>
        </p:txBody>
      </p:sp>
      <p:sp>
        <p:nvSpPr>
          <p:cNvPr id="27" name="矩形 26"/>
          <p:cNvSpPr/>
          <p:nvPr/>
        </p:nvSpPr>
        <p:spPr>
          <a:xfrm>
            <a:off x="3384866" y="447146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㋡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8" t="22054"/>
          <a:stretch/>
        </p:blipFill>
        <p:spPr>
          <a:xfrm rot="5400000">
            <a:off x="7426480" y="842768"/>
            <a:ext cx="1605449" cy="155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77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9352" y="127499"/>
            <a:ext cx="8266774" cy="79825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現行公車資訊後台架構</a:t>
            </a:r>
            <a:r>
              <a:rPr lang="zh-TW" altLang="en-US" dirty="0" smtClean="0"/>
              <a:t>簡圖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以台北為例）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56581" y="1061993"/>
            <a:ext cx="4607185" cy="338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71869" y="118156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台北市公車動態資訊系統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中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控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中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心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09352" y="2646951"/>
            <a:ext cx="2136594" cy="1016994"/>
            <a:chOff x="294290" y="1029296"/>
            <a:chExt cx="2136594" cy="1016994"/>
          </a:xfrm>
        </p:grpSpPr>
        <p:sp>
          <p:nvSpPr>
            <p:cNvPr id="8" name="圓角矩形 7"/>
            <p:cNvSpPr/>
            <p:nvPr/>
          </p:nvSpPr>
          <p:spPr>
            <a:xfrm>
              <a:off x="294290" y="1029296"/>
              <a:ext cx="1426672" cy="101699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民眾</a:t>
              </a:r>
              <a:r>
                <a:rPr kumimoji="0" lang="zh-TW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公車動態查詢</a:t>
              </a:r>
              <a:endPara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 rot="10800000">
              <a:off x="1601036" y="1300983"/>
              <a:ext cx="829848" cy="47431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B5394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7489687" y="1329381"/>
            <a:ext cx="1422278" cy="1070817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公車</a:t>
            </a: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車機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6938478" y="1640173"/>
            <a:ext cx="584387" cy="47431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393200" y="4890179"/>
            <a:ext cx="2534038" cy="1189600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公車業者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調度與行車監控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09352" y="1252030"/>
            <a:ext cx="1427742" cy="1016994"/>
          </a:xfrm>
          <a:prstGeom prst="roundRect">
            <a:avLst/>
          </a:prstGeom>
          <a:solidFill>
            <a:srgbClr val="CC99FF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公運處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行車監控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左-右雙向箭號 14"/>
          <p:cNvSpPr/>
          <p:nvPr/>
        </p:nvSpPr>
        <p:spPr>
          <a:xfrm rot="5400000">
            <a:off x="4063661" y="4250465"/>
            <a:ext cx="1101641" cy="506572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7440" y="4131185"/>
            <a:ext cx="632187" cy="632187"/>
          </a:xfrm>
          <a:prstGeom prst="rect">
            <a:avLst/>
          </a:prstGeom>
        </p:spPr>
      </p:pic>
      <p:sp>
        <p:nvSpPr>
          <p:cNvPr id="17" name="上彎箭號 16"/>
          <p:cNvSpPr/>
          <p:nvPr/>
        </p:nvSpPr>
        <p:spPr>
          <a:xfrm rot="5400000">
            <a:off x="1103319" y="3518215"/>
            <a:ext cx="2144148" cy="2435613"/>
          </a:xfrm>
          <a:prstGeom prst="bentUpArrow">
            <a:avLst>
              <a:gd name="adj1" fmla="val 14543"/>
              <a:gd name="adj2" fmla="val 14385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41996" y="5756614"/>
            <a:ext cx="237099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身心障礙者打電話至總站告知乘車需求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710649" y="2127663"/>
            <a:ext cx="1238675" cy="16711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動態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資訊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133056" y="2134371"/>
            <a:ext cx="1238675" cy="16711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即時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監控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5555463" y="2122626"/>
            <a:ext cx="1238675" cy="1671144"/>
          </a:xfrm>
          <a:prstGeom prst="round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營運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資訊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上彎箭號 21"/>
          <p:cNvSpPr/>
          <p:nvPr/>
        </p:nvSpPr>
        <p:spPr>
          <a:xfrm>
            <a:off x="5927237" y="2400198"/>
            <a:ext cx="2861654" cy="3265323"/>
          </a:xfrm>
          <a:prstGeom prst="bentUpArrow">
            <a:avLst>
              <a:gd name="adj1" fmla="val 11915"/>
              <a:gd name="adj2" fmla="val 14385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912453" y="3471870"/>
            <a:ext cx="959970" cy="959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4G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14950" y="5396058"/>
            <a:ext cx="454091" cy="4540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551597" y="5756613"/>
            <a:ext cx="237099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調度員發送搭乘者資訊簡訊至車機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324551" y="5396057"/>
            <a:ext cx="454091" cy="4540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左-右雙向箭號 26"/>
          <p:cNvSpPr/>
          <p:nvPr/>
        </p:nvSpPr>
        <p:spPr>
          <a:xfrm>
            <a:off x="1712195" y="1532516"/>
            <a:ext cx="833752" cy="506572"/>
          </a:xfrm>
          <a:prstGeom prst="leftRightArrow">
            <a:avLst>
              <a:gd name="adj1" fmla="val 41701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B5394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3" t="33304" r="35752" b="25755"/>
          <a:stretch/>
        </p:blipFill>
        <p:spPr>
          <a:xfrm>
            <a:off x="7070014" y="2190576"/>
            <a:ext cx="1122483" cy="796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11956" r="30242" b="26177"/>
          <a:stretch/>
        </p:blipFill>
        <p:spPr>
          <a:xfrm>
            <a:off x="6802238" y="4537356"/>
            <a:ext cx="1374897" cy="876308"/>
          </a:xfrm>
          <a:prstGeom prst="rect">
            <a:avLst/>
          </a:prstGeom>
        </p:spPr>
      </p:pic>
      <p:pic>
        <p:nvPicPr>
          <p:cNvPr id="1026" name="Picture 2" descr="ãé»è©±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100000" l="0" r="100000">
                        <a14:foregroundMark x1="35500" y1="37000" x2="35500" y2="37000"/>
                        <a14:foregroundMark x1="32000" y1="43000" x2="55500" y2="6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6" y="4705728"/>
            <a:ext cx="792437" cy="7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äººé è¡æ å¡é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7869" y1="17069" x2="29508" y2="44483"/>
                        <a14:foregroundMark x1="50328" y1="72414" x2="81148" y2="89483"/>
                        <a14:foregroundMark x1="35082" y1="66034" x2="35082" y2="66034"/>
                        <a14:foregroundMark x1="76557" y1="26034" x2="76557" y2="26034"/>
                        <a14:foregroundMark x1="85738" y1="18103" x2="85738" y2="18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71046">
            <a:off x="7975965" y="548490"/>
            <a:ext cx="910594" cy="8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054" y="-47533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實驗計畫的定位與區隔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17982" y="6481513"/>
            <a:ext cx="2057400" cy="365125"/>
          </a:xfrm>
        </p:spPr>
        <p:txBody>
          <a:bodyPr/>
          <a:lstStyle/>
          <a:p>
            <a:fld id="{D49F7C81-5AFA-4760-BB37-FBDF119EE876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026" y="4774077"/>
            <a:ext cx="1425914" cy="1425914"/>
          </a:xfrm>
          <a:prstGeom prst="rect">
            <a:avLst/>
          </a:prstGeom>
        </p:spPr>
      </p:pic>
      <p:sp>
        <p:nvSpPr>
          <p:cNvPr id="38" name="左-右雙向箭號 37"/>
          <p:cNvSpPr/>
          <p:nvPr/>
        </p:nvSpPr>
        <p:spPr>
          <a:xfrm>
            <a:off x="3633162" y="5673981"/>
            <a:ext cx="1802626" cy="3256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93906">
            <a:off x="2367798" y="3855922"/>
            <a:ext cx="1828959" cy="35969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5613">
            <a:off x="4767143" y="3838151"/>
            <a:ext cx="1828959" cy="359695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5997618" y="1940112"/>
            <a:ext cx="31241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期能藉由創新科技突破及整合，找到新的廣泛適用解決方案（例如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可模組化導入</a:t>
            </a:r>
            <a:r>
              <a: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依地方實地需求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因我國交通路況複雜，挑戰難度高，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期產出解決方案不僅解決我國社會重大需求、亦能將此成功模式引至國外，創造可能商機及更廣受惠群眾</a:t>
            </a:r>
            <a:endParaRPr lang="zh-TW" altLang="en-US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-17299" y="4813181"/>
            <a:ext cx="1947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地方政府：改善、增修及維護現有設備與服務之方案</a:t>
            </a:r>
            <a:r>
              <a:rPr lang="zh-TW" altLang="en-US" sz="20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（應用研發成果）</a:t>
            </a:r>
            <a:endParaRPr lang="zh-TW" altLang="en-US" sz="20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999517" y="4858373"/>
            <a:ext cx="2144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交通部：運輸環境與服務建構（</a:t>
            </a:r>
            <a:r>
              <a:rPr lang="zh-TW" altLang="en-US" sz="20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補助地方政府導入應用研發成果）</a:t>
            </a:r>
            <a:endParaRPr lang="zh-TW" altLang="en-US" sz="20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4"/>
          <a:srcRect l="2442" t="19838" r="4212" b="2973"/>
          <a:stretch/>
        </p:blipFill>
        <p:spPr>
          <a:xfrm>
            <a:off x="2963249" y="1769515"/>
            <a:ext cx="2943050" cy="1203976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5"/>
          <a:srcRect l="41481" t="4393" r="1018" b="68533"/>
          <a:stretch/>
        </p:blipFill>
        <p:spPr>
          <a:xfrm>
            <a:off x="3416116" y="4236588"/>
            <a:ext cx="2094650" cy="1425176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3708265" y="3494717"/>
            <a:ext cx="14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無障礙友善交通環境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835" y="2758719"/>
            <a:ext cx="801213" cy="878882"/>
          </a:xfrm>
          <a:prstGeom prst="rect">
            <a:avLst/>
          </a:prstGeom>
        </p:spPr>
      </p:pic>
      <p:sp>
        <p:nvSpPr>
          <p:cNvPr id="49" name="內容版面配置區 11"/>
          <p:cNvSpPr>
            <a:spLocks noGrp="1"/>
          </p:cNvSpPr>
          <p:nvPr>
            <p:ph idx="1"/>
          </p:nvPr>
        </p:nvSpPr>
        <p:spPr>
          <a:xfrm>
            <a:off x="-39621" y="944062"/>
            <a:ext cx="8908049" cy="738116"/>
          </a:xfrm>
        </p:spPr>
        <p:txBody>
          <a:bodyPr>
            <a:noAutofit/>
          </a:bodyPr>
          <a:lstStyle/>
          <a:p>
            <a:r>
              <a:rPr lang="zh-TW" altLang="en-US" sz="2000" dirty="0" smtClean="0">
                <a:cs typeface="Times New Roman" panose="02020603050405020304" pitchFamily="18" charset="0"/>
              </a:rPr>
              <a:t>目前國內友善無障礙公車使用環境所關注之技術發展面向，</a:t>
            </a:r>
            <a:r>
              <a:rPr lang="zh-TW" altLang="en-US" sz="2000" dirty="0">
                <a:cs typeface="Times New Roman" panose="02020603050405020304" pitchFamily="18" charset="0"/>
              </a:rPr>
              <a:t>多</a:t>
            </a:r>
            <a:r>
              <a:rPr lang="zh-TW" altLang="en-US" sz="2000" dirty="0" smtClean="0">
                <a:cs typeface="Times New Roman" panose="02020603050405020304" pitchFamily="18" charset="0"/>
              </a:rPr>
              <a:t>為</a:t>
            </a:r>
            <a:r>
              <a:rPr lang="zh-TW" altLang="en-US" sz="2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引導身心</a:t>
            </a:r>
            <a:r>
              <a:rPr lang="zh-TW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障礙</a:t>
            </a:r>
            <a:r>
              <a:rPr lang="zh-TW" altLang="en-US" sz="2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者至候車亭</a:t>
            </a:r>
            <a:r>
              <a:rPr lang="zh-TW" altLang="en-US" sz="2000" dirty="0" smtClean="0">
                <a:cs typeface="Times New Roman" panose="02020603050405020304" pitchFamily="18" charset="0"/>
              </a:rPr>
              <a:t>及</a:t>
            </a:r>
            <a:r>
              <a:rPr lang="zh-TW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候車資訊提醒及查詢</a:t>
            </a:r>
            <a:r>
              <a:rPr lang="zh-TW" altLang="en-US" sz="2000" dirty="0" smtClean="0">
                <a:cs typeface="Times New Roman" panose="02020603050405020304" pitchFamily="18" charset="0"/>
              </a:rPr>
              <a:t>，但在</a:t>
            </a:r>
            <a:r>
              <a:rPr lang="zh-TW" altLang="en-US" sz="2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提供</a:t>
            </a:r>
            <a:r>
              <a:rPr lang="zh-TW" altLang="en-US" sz="2000" b="1" dirty="0">
                <a:solidFill>
                  <a:srgbClr val="C00000"/>
                </a:solidFill>
                <a:cs typeface="Times New Roman" panose="02020603050405020304" pitchFamily="18" charset="0"/>
              </a:rPr>
              <a:t>整合型服務上或有考量未周之</a:t>
            </a:r>
            <a:r>
              <a:rPr lang="zh-TW" altLang="en-US" sz="20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處以及仍無法適用於非六都之地方（受限於資源成本）</a:t>
            </a:r>
            <a:endParaRPr lang="zh-TW" altLang="en-US" sz="20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426" y="4813181"/>
            <a:ext cx="1541430" cy="138681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9010" y="2009195"/>
            <a:ext cx="33171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科技部：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跨域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研發團隊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，考量各面向問題提出系統性的整合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方案，包括例如資工、人因設計、交管及其它重要相關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考量全國</a:t>
            </a:r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不同地方未來可導入應用的成本考量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，技術系統傾向採非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DSRC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（不須先建置硬體）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26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1804" y="48925"/>
            <a:ext cx="8266774" cy="798250"/>
          </a:xfrm>
        </p:spPr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實驗計畫成果的未來應用可能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17791" y="1191793"/>
            <a:ext cx="8774801" cy="531265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應用</a:t>
            </a:r>
            <a:r>
              <a:rPr lang="zh-TW" altLang="zh-TW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場</a:t>
            </a:r>
            <a:r>
              <a:rPr lang="zh-TW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域</a:t>
            </a:r>
            <a:r>
              <a:rPr lang="en-US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46088">
              <a:lnSpc>
                <a:spcPct val="120000"/>
              </a:lnSpc>
              <a:spcBef>
                <a:spcPts val="600"/>
              </a:spcBef>
            </a:pPr>
            <a:r>
              <a:rPr lang="zh-TW" altLang="zh-TW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洽詢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地方政府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合作進行研究成果測試與</a:t>
            </a:r>
            <a:r>
              <a:rPr lang="zh-TW" altLang="zh-TW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驗證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，透過地方政府</a:t>
            </a:r>
            <a:r>
              <a:rPr lang="zh-TW" altLang="zh-TW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協助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媒合</a:t>
            </a:r>
            <a:r>
              <a:rPr lang="zh-TW" altLang="zh-TW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公車業者洽談</a:t>
            </a:r>
            <a:r>
              <a:rPr lang="zh-TW" altLang="zh-TW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試行</a:t>
            </a:r>
            <a:endParaRPr lang="en-US" altLang="zh-TW" sz="6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解決方案最終目標</a:t>
            </a:r>
            <a:r>
              <a:rPr lang="en-US" altLang="zh-TW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需適用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路線通過的大型公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車站</a:t>
            </a: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，以符合我國交通實際現況</a:t>
            </a:r>
            <a:endParaRPr lang="en-US" altLang="zh-TW" sz="6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示範</a:t>
            </a:r>
            <a:r>
              <a:rPr lang="zh-TW" altLang="zh-TW" sz="6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性成果展示</a:t>
            </a:r>
            <a:r>
              <a:rPr lang="zh-TW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程度</a:t>
            </a:r>
            <a:r>
              <a:rPr lang="en-US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46088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視障者使用率較高之公車路線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，在示範候車亭測試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車載、人機介面，以及路側系統之運作有效性及穩定性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，並讓受測者即時辨識公車到站資訊，安全且獨立搭上公車為目標</a:t>
            </a:r>
            <a:endParaRPr lang="en-US" altLang="zh-TW" sz="6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應規劃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改善視障者</a:t>
            </a:r>
            <a:r>
              <a:rPr lang="en-US" altLang="zh-TW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身障者的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公車搭乘位置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區域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，顧及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醒目、定位、安全</a:t>
            </a:r>
            <a:r>
              <a:rPr lang="zh-TW" altLang="en-US" sz="6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」等</a:t>
            </a:r>
            <a:r>
              <a:rPr lang="zh-TW" altLang="en-US" sz="6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目的，讓視障乘客順利至候車定位點為目標</a:t>
            </a:r>
            <a:endParaRPr lang="en-US" altLang="zh-TW" sz="6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TW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操作後政策上的考量</a:t>
            </a:r>
            <a:r>
              <a:rPr lang="en-US" altLang="zh-TW" sz="6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46088" indent="-263525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計畫涉及主管機關</a:t>
            </a:r>
            <a:r>
              <a:rPr lang="en-US" altLang="zh-TW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科技部、中央與地方的交通及社會福利主管機關、內政</a:t>
            </a:r>
            <a:r>
              <a:rPr lang="zh-TW" altLang="en-US" sz="6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、公車業者</a:t>
            </a:r>
            <a:endParaRPr lang="en-US" altLang="zh-TW" sz="6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indent="-263525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此計劃需與地方政府密切合作，並有效區隔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計畫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性質與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目標</a:t>
            </a:r>
            <a:r>
              <a:rPr lang="en-US" altLang="zh-TW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同時，配合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交通部</a:t>
            </a:r>
            <a:r>
              <a:rPr lang="en-US" altLang="zh-TW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計畫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施行目標，爭取後續推動經費</a:t>
            </a:r>
            <a:endParaRPr lang="en-US" altLang="zh-TW" sz="6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indent="-263525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需有效降低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系統成本</a:t>
            </a:r>
            <a:r>
              <a:rPr lang="en-US" altLang="zh-TW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設置及維護成本</a:t>
            </a:r>
            <a:r>
              <a:rPr lang="en-US" altLang="zh-TW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，並考量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主管機關端管理應用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可行性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6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利提升地方政府撥給</a:t>
            </a:r>
            <a:r>
              <a:rPr lang="zh-TW" altLang="en-US" sz="6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專案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經費意願，用於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闢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建候車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亭或示範路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線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讓更</a:t>
            </a:r>
            <a:r>
              <a:rPr lang="zh-TW" alt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多公共場所</a:t>
            </a: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能參與合作</a:t>
            </a:r>
            <a:endParaRPr lang="en-US" altLang="zh-TW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indent="-263525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TW" altLang="en-US" sz="6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計畫強調資訊科技的應用、系統的整合以及實際環境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的測試，需有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視障團體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無障礙需求研究及具實務經驗專家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參與諮詢，並協助與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用戶社區</a:t>
            </a:r>
            <a:r>
              <a:rPr lang="zh-TW" altLang="en-US" sz="6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溝通，加深對解決方案內容的認同</a:t>
            </a:r>
            <a:endParaRPr lang="en-US" altLang="zh-TW" sz="64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indent="-263525">
              <a:lnSpc>
                <a:spcPct val="120000"/>
              </a:lnSpc>
              <a:spcBef>
                <a:spcPts val="600"/>
              </a:spcBef>
            </a:pP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須同步調整交通部「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</a:t>
            </a:r>
            <a:r>
              <a:rPr lang="zh-TW" altLang="en-US" sz="6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客車無障礙設備操作及服務視障者上下車標準作業</a:t>
            </a:r>
            <a:r>
              <a:rPr lang="zh-TW" altLang="en-US" sz="6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</a:t>
            </a:r>
            <a:r>
              <a:rPr lang="zh-TW" altLang="en-US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」內容</a:t>
            </a:r>
            <a:endParaRPr lang="en-US" altLang="zh-TW" sz="2400" b="1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0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弧形 29"/>
          <p:cNvSpPr/>
          <p:nvPr/>
        </p:nvSpPr>
        <p:spPr>
          <a:xfrm>
            <a:off x="2321724" y="667235"/>
            <a:ext cx="4398242" cy="4398242"/>
          </a:xfrm>
          <a:prstGeom prst="arc">
            <a:avLst>
              <a:gd name="adj1" fmla="val 1950763"/>
              <a:gd name="adj2" fmla="val 8581483"/>
            </a:avLst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797947" y="3989973"/>
            <a:ext cx="3675984" cy="1271201"/>
            <a:chOff x="2598413" y="3117779"/>
            <a:chExt cx="4083916" cy="1428953"/>
          </a:xfrm>
        </p:grpSpPr>
        <p:sp>
          <p:nvSpPr>
            <p:cNvPr id="13" name="橢圓 12"/>
            <p:cNvSpPr/>
            <p:nvPr/>
          </p:nvSpPr>
          <p:spPr>
            <a:xfrm>
              <a:off x="3750449" y="4054132"/>
              <a:ext cx="492600" cy="4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6189729" y="3117779"/>
              <a:ext cx="492600" cy="49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>
              <a:off x="2598413" y="3305994"/>
              <a:ext cx="492600" cy="49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5122210" y="3982243"/>
              <a:ext cx="492600" cy="4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甜甜圈 41"/>
            <p:cNvSpPr/>
            <p:nvPr/>
          </p:nvSpPr>
          <p:spPr>
            <a:xfrm>
              <a:off x="2681938" y="3389519"/>
              <a:ext cx="325550" cy="325550"/>
            </a:xfrm>
            <a:prstGeom prst="donut">
              <a:avLst>
                <a:gd name="adj" fmla="val 1115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甜甜圈 42"/>
            <p:cNvSpPr/>
            <p:nvPr/>
          </p:nvSpPr>
          <p:spPr>
            <a:xfrm>
              <a:off x="3833974" y="4137657"/>
              <a:ext cx="325550" cy="325550"/>
            </a:xfrm>
            <a:prstGeom prst="donut">
              <a:avLst>
                <a:gd name="adj" fmla="val 1115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甜甜圈 43"/>
            <p:cNvSpPr/>
            <p:nvPr/>
          </p:nvSpPr>
          <p:spPr>
            <a:xfrm>
              <a:off x="5205735" y="4065768"/>
              <a:ext cx="325550" cy="325550"/>
            </a:xfrm>
            <a:prstGeom prst="donut">
              <a:avLst>
                <a:gd name="adj" fmla="val 1115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甜甜圈 44"/>
            <p:cNvSpPr/>
            <p:nvPr/>
          </p:nvSpPr>
          <p:spPr>
            <a:xfrm>
              <a:off x="6273254" y="3201304"/>
              <a:ext cx="325550" cy="325550"/>
            </a:xfrm>
            <a:prstGeom prst="donut">
              <a:avLst>
                <a:gd name="adj" fmla="val 1115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42649" y="4167028"/>
            <a:ext cx="1342014" cy="1326344"/>
            <a:chOff x="1051596" y="3655192"/>
            <a:chExt cx="1490940" cy="1490940"/>
          </a:xfrm>
        </p:grpSpPr>
        <p:sp>
          <p:nvSpPr>
            <p:cNvPr id="38" name="橢圓 37"/>
            <p:cNvSpPr/>
            <p:nvPr/>
          </p:nvSpPr>
          <p:spPr>
            <a:xfrm>
              <a:off x="1051596" y="3655192"/>
              <a:ext cx="1490940" cy="1490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1179820" y="3774072"/>
              <a:ext cx="1234492" cy="12344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dist="292100" dir="33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285750" h="0" prst="relaxedInse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993425" y="5368936"/>
            <a:ext cx="1342014" cy="1326344"/>
            <a:chOff x="2902372" y="4857100"/>
            <a:chExt cx="1490940" cy="1490940"/>
          </a:xfrm>
        </p:grpSpPr>
        <p:sp>
          <p:nvSpPr>
            <p:cNvPr id="5" name="橢圓 4"/>
            <p:cNvSpPr/>
            <p:nvPr/>
          </p:nvSpPr>
          <p:spPr>
            <a:xfrm>
              <a:off x="2902372" y="4857100"/>
              <a:ext cx="1490940" cy="1490940"/>
            </a:xfrm>
            <a:prstGeom prst="ellipse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rgbClr val="FFFF00"/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3030596" y="4985324"/>
              <a:ext cx="1234492" cy="12344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dist="292100" dir="33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285750" h="0" prst="relaxedInse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5197198" y="5253441"/>
            <a:ext cx="1342014" cy="1326344"/>
            <a:chOff x="5106145" y="4741605"/>
            <a:chExt cx="1490940" cy="1490940"/>
          </a:xfrm>
        </p:grpSpPr>
        <p:sp>
          <p:nvSpPr>
            <p:cNvPr id="20" name="橢圓 19"/>
            <p:cNvSpPr/>
            <p:nvPr/>
          </p:nvSpPr>
          <p:spPr>
            <a:xfrm>
              <a:off x="5106145" y="4741605"/>
              <a:ext cx="1490940" cy="1490940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6000">
                  <a:srgbClr val="0070C0"/>
                </a:gs>
                <a:gs pos="33000">
                  <a:srgbClr val="00B050"/>
                </a:gs>
                <a:gs pos="100000">
                  <a:srgbClr val="7030A0"/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5234369" y="4869829"/>
              <a:ext cx="1234492" cy="12344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dist="292100" dir="33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285750" h="0" prst="relaxedInse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912201" y="3864659"/>
            <a:ext cx="1342014" cy="1326344"/>
            <a:chOff x="6821148" y="3352823"/>
            <a:chExt cx="1490940" cy="1490940"/>
          </a:xfrm>
        </p:grpSpPr>
        <p:sp>
          <p:nvSpPr>
            <p:cNvPr id="34" name="橢圓 33"/>
            <p:cNvSpPr/>
            <p:nvPr/>
          </p:nvSpPr>
          <p:spPr>
            <a:xfrm>
              <a:off x="6821148" y="3352823"/>
              <a:ext cx="1490940" cy="1490940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C000"/>
                </a:gs>
                <a:gs pos="25000">
                  <a:srgbClr val="FFFF00"/>
                </a:gs>
                <a:gs pos="75000">
                  <a:srgbClr val="92D050"/>
                </a:gs>
                <a:gs pos="100000">
                  <a:srgbClr val="00B050"/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6949372" y="3481047"/>
              <a:ext cx="1234492" cy="12344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dist="292100" dir="33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285750" h="0" prst="relaxedInse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474219" y="2847927"/>
            <a:ext cx="2126723" cy="1897322"/>
            <a:chOff x="3062839" y="775062"/>
            <a:chExt cx="2842025" cy="2759532"/>
          </a:xfrm>
        </p:grpSpPr>
        <p:sp>
          <p:nvSpPr>
            <p:cNvPr id="2" name="橢圓 1"/>
            <p:cNvSpPr/>
            <p:nvPr/>
          </p:nvSpPr>
          <p:spPr>
            <a:xfrm>
              <a:off x="3062839" y="775062"/>
              <a:ext cx="2842025" cy="275953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81000" dist="292100" dir="33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contourW="12700">
              <a:bevelT w="285750" h="0" prst="relaxedInse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3829185" y="1077422"/>
              <a:ext cx="1485630" cy="205470"/>
              <a:chOff x="3932055" y="1449000"/>
              <a:chExt cx="1485630" cy="205470"/>
            </a:xfrm>
          </p:grpSpPr>
          <p:sp>
            <p:nvSpPr>
              <p:cNvPr id="22" name="橢圓 21"/>
              <p:cNvSpPr/>
              <p:nvPr/>
            </p:nvSpPr>
            <p:spPr>
              <a:xfrm>
                <a:off x="3932055" y="1449000"/>
                <a:ext cx="205470" cy="2054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 prst="angle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4358775" y="1449000"/>
                <a:ext cx="205470" cy="20547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 prst="angle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4785495" y="1449000"/>
                <a:ext cx="205470" cy="2054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 prst="angle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5212215" y="1449000"/>
                <a:ext cx="205470" cy="20547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 prst="angle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8" name="群組 27"/>
          <p:cNvGrpSpPr/>
          <p:nvPr/>
        </p:nvGrpSpPr>
        <p:grpSpPr>
          <a:xfrm>
            <a:off x="1406503" y="4431904"/>
            <a:ext cx="735561" cy="589340"/>
            <a:chOff x="2277122" y="2547918"/>
            <a:chExt cx="514369" cy="416987"/>
          </a:xfrm>
        </p:grpSpPr>
        <p:sp>
          <p:nvSpPr>
            <p:cNvPr id="29" name="Freeform 101"/>
            <p:cNvSpPr>
              <a:spLocks/>
            </p:cNvSpPr>
            <p:nvPr/>
          </p:nvSpPr>
          <p:spPr bwMode="auto">
            <a:xfrm flipH="1">
              <a:off x="2708910" y="2842613"/>
              <a:ext cx="82581" cy="122292"/>
            </a:xfrm>
            <a:custGeom>
              <a:avLst/>
              <a:gdLst>
                <a:gd name="T0" fmla="*/ 1095 w 1615"/>
                <a:gd name="T1" fmla="*/ 2309 h 2388"/>
                <a:gd name="T2" fmla="*/ 937 w 1615"/>
                <a:gd name="T3" fmla="*/ 2205 h 2388"/>
                <a:gd name="T4" fmla="*/ 432 w 1615"/>
                <a:gd name="T5" fmla="*/ 1371 h 2388"/>
                <a:gd name="T6" fmla="*/ 0 w 1615"/>
                <a:gd name="T7" fmla="*/ 493 h 2388"/>
                <a:gd name="T8" fmla="*/ 576 w 1615"/>
                <a:gd name="T9" fmla="*/ 173 h 2388"/>
                <a:gd name="T10" fmla="*/ 1582 w 1615"/>
                <a:gd name="T11" fmla="*/ 1904 h 2388"/>
                <a:gd name="T12" fmla="*/ 1095 w 1615"/>
                <a:gd name="T13" fmla="*/ 2309 h 2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5" h="2388">
                  <a:moveTo>
                    <a:pt x="1095" y="2309"/>
                  </a:moveTo>
                  <a:cubicBezTo>
                    <a:pt x="1047" y="2295"/>
                    <a:pt x="976" y="2248"/>
                    <a:pt x="937" y="2205"/>
                  </a:cubicBezTo>
                  <a:cubicBezTo>
                    <a:pt x="897" y="2162"/>
                    <a:pt x="670" y="1787"/>
                    <a:pt x="432" y="1371"/>
                  </a:cubicBezTo>
                  <a:cubicBezTo>
                    <a:pt x="57" y="716"/>
                    <a:pt x="0" y="599"/>
                    <a:pt x="0" y="493"/>
                  </a:cubicBezTo>
                  <a:cubicBezTo>
                    <a:pt x="0" y="177"/>
                    <a:pt x="319" y="0"/>
                    <a:pt x="576" y="173"/>
                  </a:cubicBezTo>
                  <a:cubicBezTo>
                    <a:pt x="708" y="261"/>
                    <a:pt x="1562" y="1731"/>
                    <a:pt x="1582" y="1904"/>
                  </a:cubicBezTo>
                  <a:cubicBezTo>
                    <a:pt x="1615" y="2180"/>
                    <a:pt x="1364" y="2388"/>
                    <a:pt x="1095" y="230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手繪多邊形 30"/>
            <p:cNvSpPr>
              <a:spLocks/>
            </p:cNvSpPr>
            <p:nvPr/>
          </p:nvSpPr>
          <p:spPr bwMode="auto">
            <a:xfrm flipH="1">
              <a:off x="2277122" y="2547918"/>
              <a:ext cx="411355" cy="366734"/>
            </a:xfrm>
            <a:custGeom>
              <a:avLst/>
              <a:gdLst>
                <a:gd name="connsiteX0" fmla="*/ 2131064 w 3575426"/>
                <a:gd name="connsiteY0" fmla="*/ 2541777 h 3187599"/>
                <a:gd name="connsiteX1" fmla="*/ 1915582 w 3575426"/>
                <a:gd name="connsiteY1" fmla="*/ 2595054 h 3187599"/>
                <a:gd name="connsiteX2" fmla="*/ 1758320 w 3575426"/>
                <a:gd name="connsiteY2" fmla="*/ 2640746 h 3187599"/>
                <a:gd name="connsiteX3" fmla="*/ 1499216 w 3575426"/>
                <a:gd name="connsiteY3" fmla="*/ 2715941 h 3187599"/>
                <a:gd name="connsiteX4" fmla="*/ 1412848 w 3575426"/>
                <a:gd name="connsiteY4" fmla="*/ 2741126 h 3187599"/>
                <a:gd name="connsiteX5" fmla="*/ 1235434 w 3575426"/>
                <a:gd name="connsiteY5" fmla="*/ 2817400 h 3187599"/>
                <a:gd name="connsiteX6" fmla="*/ 1404932 w 3575426"/>
                <a:gd name="connsiteY6" fmla="*/ 2996213 h 3187599"/>
                <a:gd name="connsiteX7" fmla="*/ 1557514 w 3575426"/>
                <a:gd name="connsiteY7" fmla="*/ 2954838 h 3187599"/>
                <a:gd name="connsiteX8" fmla="*/ 1753282 w 3575426"/>
                <a:gd name="connsiteY8" fmla="*/ 2898711 h 3187599"/>
                <a:gd name="connsiteX9" fmla="*/ 2001950 w 3575426"/>
                <a:gd name="connsiteY9" fmla="*/ 2826755 h 3187599"/>
                <a:gd name="connsiteX10" fmla="*/ 2127544 w 3575426"/>
                <a:gd name="connsiteY10" fmla="*/ 2706946 h 3187599"/>
                <a:gd name="connsiteX11" fmla="*/ 2149136 w 3575426"/>
                <a:gd name="connsiteY11" fmla="*/ 2545763 h 3187599"/>
                <a:gd name="connsiteX12" fmla="*/ 2131064 w 3575426"/>
                <a:gd name="connsiteY12" fmla="*/ 2541777 h 3187599"/>
                <a:gd name="connsiteX13" fmla="*/ 2351430 w 3575426"/>
                <a:gd name="connsiteY13" fmla="*/ 367 h 3187599"/>
                <a:gd name="connsiteX14" fmla="*/ 2438368 w 3575426"/>
                <a:gd name="connsiteY14" fmla="*/ 46947 h 3187599"/>
                <a:gd name="connsiteX15" fmla="*/ 2845964 w 3575426"/>
                <a:gd name="connsiteY15" fmla="*/ 750106 h 3187599"/>
                <a:gd name="connsiteX16" fmla="*/ 3401186 w 3575426"/>
                <a:gd name="connsiteY16" fmla="*/ 1715014 h 3187599"/>
                <a:gd name="connsiteX17" fmla="*/ 3551334 w 3575426"/>
                <a:gd name="connsiteY17" fmla="*/ 2117180 h 3187599"/>
                <a:gd name="connsiteX18" fmla="*/ 3368780 w 3575426"/>
                <a:gd name="connsiteY18" fmla="*/ 2187388 h 3187599"/>
                <a:gd name="connsiteX19" fmla="*/ 3236636 w 3575426"/>
                <a:gd name="connsiteY19" fmla="*/ 2223752 h 3187599"/>
                <a:gd name="connsiteX20" fmla="*/ 3094408 w 3575426"/>
                <a:gd name="connsiteY20" fmla="*/ 2264436 h 3187599"/>
                <a:gd name="connsiteX21" fmla="*/ 2703376 w 3575426"/>
                <a:gd name="connsiteY21" fmla="*/ 2376409 h 3187599"/>
                <a:gd name="connsiteX22" fmla="*/ 2581314 w 3575426"/>
                <a:gd name="connsiteY22" fmla="*/ 2410612 h 3187599"/>
                <a:gd name="connsiteX23" fmla="*/ 2430086 w 3575426"/>
                <a:gd name="connsiteY23" fmla="*/ 2454538 h 3187599"/>
                <a:gd name="connsiteX24" fmla="*/ 2357714 w 3575426"/>
                <a:gd name="connsiteY24" fmla="*/ 2492702 h 3187599"/>
                <a:gd name="connsiteX25" fmla="*/ 2332508 w 3575426"/>
                <a:gd name="connsiteY25" fmla="*/ 2589553 h 3187599"/>
                <a:gd name="connsiteX26" fmla="*/ 2305504 w 3575426"/>
                <a:gd name="connsiteY26" fmla="*/ 2723128 h 3187599"/>
                <a:gd name="connsiteX27" fmla="*/ 2291822 w 3575426"/>
                <a:gd name="connsiteY27" fmla="*/ 2805577 h 3187599"/>
                <a:gd name="connsiteX28" fmla="*/ 2238892 w 3575426"/>
                <a:gd name="connsiteY28" fmla="*/ 2931231 h 3187599"/>
                <a:gd name="connsiteX29" fmla="*/ 1971722 w 3575426"/>
                <a:gd name="connsiteY29" fmla="*/ 3026282 h 3187599"/>
                <a:gd name="connsiteX30" fmla="*/ 1808972 w 3575426"/>
                <a:gd name="connsiteY30" fmla="*/ 3072367 h 3187599"/>
                <a:gd name="connsiteX31" fmla="*/ 1544684 w 3575426"/>
                <a:gd name="connsiteY31" fmla="*/ 3148696 h 3187599"/>
                <a:gd name="connsiteX32" fmla="*/ 1382294 w 3575426"/>
                <a:gd name="connsiteY32" fmla="*/ 3187580 h 3187599"/>
                <a:gd name="connsiteX33" fmla="*/ 1338006 w 3575426"/>
                <a:gd name="connsiteY33" fmla="*/ 3176058 h 3187599"/>
                <a:gd name="connsiteX34" fmla="*/ 1165894 w 3575426"/>
                <a:gd name="connsiteY34" fmla="*/ 3016921 h 3187599"/>
                <a:gd name="connsiteX35" fmla="*/ 1009264 w 3575426"/>
                <a:gd name="connsiteY35" fmla="*/ 2865704 h 3187599"/>
                <a:gd name="connsiteX36" fmla="*/ 922488 w 3575426"/>
                <a:gd name="connsiteY36" fmla="*/ 2883346 h 3187599"/>
                <a:gd name="connsiteX37" fmla="*/ 757218 w 3575426"/>
                <a:gd name="connsiteY37" fmla="*/ 2930871 h 3187599"/>
                <a:gd name="connsiteX38" fmla="*/ 614992 w 3575426"/>
                <a:gd name="connsiteY38" fmla="*/ 2970476 h 3187599"/>
                <a:gd name="connsiteX39" fmla="*/ 436760 w 3575426"/>
                <a:gd name="connsiteY39" fmla="*/ 3003959 h 3187599"/>
                <a:gd name="connsiteX40" fmla="*/ 25924 w 3575426"/>
                <a:gd name="connsiteY40" fmla="*/ 2292159 h 3187599"/>
                <a:gd name="connsiteX41" fmla="*/ 0 w 3575426"/>
                <a:gd name="connsiteY41" fmla="*/ 2243914 h 3187599"/>
                <a:gd name="connsiteX42" fmla="*/ 127102 w 3575426"/>
                <a:gd name="connsiteY42" fmla="*/ 2119340 h 3187599"/>
                <a:gd name="connsiteX43" fmla="*/ 543700 w 3575426"/>
                <a:gd name="connsiteY43" fmla="*/ 1715014 h 3187599"/>
                <a:gd name="connsiteX44" fmla="*/ 1605894 w 3575426"/>
                <a:gd name="connsiteY44" fmla="*/ 688539 h 3187599"/>
                <a:gd name="connsiteX45" fmla="*/ 2168318 w 3575426"/>
                <a:gd name="connsiteY45" fmla="*/ 144878 h 3187599"/>
                <a:gd name="connsiteX46" fmla="*/ 2319186 w 3575426"/>
                <a:gd name="connsiteY46" fmla="*/ 10223 h 3187599"/>
                <a:gd name="connsiteX47" fmla="*/ 2351430 w 3575426"/>
                <a:gd name="connsiteY47" fmla="*/ 367 h 318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75426" h="3187599">
                  <a:moveTo>
                    <a:pt x="2131064" y="2541777"/>
                  </a:moveTo>
                  <a:cubicBezTo>
                    <a:pt x="2102352" y="2542638"/>
                    <a:pt x="2038926" y="2558626"/>
                    <a:pt x="1915582" y="2595054"/>
                  </a:cubicBezTo>
                  <a:cubicBezTo>
                    <a:pt x="1845768" y="2615921"/>
                    <a:pt x="1774874" y="2636429"/>
                    <a:pt x="1758320" y="2640746"/>
                  </a:cubicBezTo>
                  <a:cubicBezTo>
                    <a:pt x="1705060" y="2655138"/>
                    <a:pt x="1546718" y="2700830"/>
                    <a:pt x="1499216" y="2715941"/>
                  </a:cubicBezTo>
                  <a:cubicBezTo>
                    <a:pt x="1474026" y="2723497"/>
                    <a:pt x="1435160" y="2735010"/>
                    <a:pt x="1412848" y="2741126"/>
                  </a:cubicBezTo>
                  <a:cubicBezTo>
                    <a:pt x="1251628" y="2785379"/>
                    <a:pt x="1235074" y="2792575"/>
                    <a:pt x="1235434" y="2817400"/>
                  </a:cubicBezTo>
                  <a:cubicBezTo>
                    <a:pt x="1235434" y="2833590"/>
                    <a:pt x="1389816" y="2996213"/>
                    <a:pt x="1404932" y="2996213"/>
                  </a:cubicBezTo>
                  <a:cubicBezTo>
                    <a:pt x="1411768" y="2996213"/>
                    <a:pt x="1480504" y="2977864"/>
                    <a:pt x="1557514" y="2954838"/>
                  </a:cubicBezTo>
                  <a:cubicBezTo>
                    <a:pt x="1634526" y="2932171"/>
                    <a:pt x="1722334" y="2906986"/>
                    <a:pt x="1753282" y="2898711"/>
                  </a:cubicBezTo>
                  <a:cubicBezTo>
                    <a:pt x="1830294" y="2878204"/>
                    <a:pt x="1941492" y="2846183"/>
                    <a:pt x="2001950" y="2826755"/>
                  </a:cubicBezTo>
                  <a:cubicBezTo>
                    <a:pt x="2119266" y="2789697"/>
                    <a:pt x="2108470" y="2800131"/>
                    <a:pt x="2127544" y="2706946"/>
                  </a:cubicBezTo>
                  <a:cubicBezTo>
                    <a:pt x="2154534" y="2577424"/>
                    <a:pt x="2157412" y="2554038"/>
                    <a:pt x="2149136" y="2545763"/>
                  </a:cubicBezTo>
                  <a:cubicBezTo>
                    <a:pt x="2146346" y="2542885"/>
                    <a:pt x="2140634" y="2541491"/>
                    <a:pt x="2131064" y="2541777"/>
                  </a:cubicBezTo>
                  <a:close/>
                  <a:moveTo>
                    <a:pt x="2351430" y="367"/>
                  </a:moveTo>
                  <a:cubicBezTo>
                    <a:pt x="2384156" y="-2739"/>
                    <a:pt x="2417034" y="14003"/>
                    <a:pt x="2438368" y="46947"/>
                  </a:cubicBezTo>
                  <a:cubicBezTo>
                    <a:pt x="2451690" y="67829"/>
                    <a:pt x="2635324" y="384305"/>
                    <a:pt x="2845964" y="750106"/>
                  </a:cubicBezTo>
                  <a:cubicBezTo>
                    <a:pt x="3056602" y="1116267"/>
                    <a:pt x="3306488" y="1550476"/>
                    <a:pt x="3401186" y="1715014"/>
                  </a:cubicBezTo>
                  <a:cubicBezTo>
                    <a:pt x="3589140" y="2041211"/>
                    <a:pt x="3598862" y="2066774"/>
                    <a:pt x="3551334" y="2117180"/>
                  </a:cubicBezTo>
                  <a:cubicBezTo>
                    <a:pt x="3529730" y="2140222"/>
                    <a:pt x="3506324" y="2149223"/>
                    <a:pt x="3368780" y="2187388"/>
                  </a:cubicBezTo>
                  <a:cubicBezTo>
                    <a:pt x="3338174" y="2195668"/>
                    <a:pt x="3278764" y="2212230"/>
                    <a:pt x="3236636" y="2223752"/>
                  </a:cubicBezTo>
                  <a:cubicBezTo>
                    <a:pt x="3194868" y="2235273"/>
                    <a:pt x="3130776" y="2253635"/>
                    <a:pt x="3094408" y="2264436"/>
                  </a:cubicBezTo>
                  <a:cubicBezTo>
                    <a:pt x="3006552" y="2290719"/>
                    <a:pt x="2741544" y="2366328"/>
                    <a:pt x="2703376" y="2376409"/>
                  </a:cubicBezTo>
                  <a:cubicBezTo>
                    <a:pt x="2686454" y="2380729"/>
                    <a:pt x="2631724" y="2396211"/>
                    <a:pt x="2581314" y="2410612"/>
                  </a:cubicBezTo>
                  <a:cubicBezTo>
                    <a:pt x="2530906" y="2425374"/>
                    <a:pt x="2462852" y="2445176"/>
                    <a:pt x="2430086" y="2454538"/>
                  </a:cubicBezTo>
                  <a:cubicBezTo>
                    <a:pt x="2394800" y="2464979"/>
                    <a:pt x="2365274" y="2480460"/>
                    <a:pt x="2357714" y="2492702"/>
                  </a:cubicBezTo>
                  <a:cubicBezTo>
                    <a:pt x="2350872" y="2503863"/>
                    <a:pt x="2339710" y="2547428"/>
                    <a:pt x="2332508" y="2589553"/>
                  </a:cubicBezTo>
                  <a:cubicBezTo>
                    <a:pt x="2325308" y="2631317"/>
                    <a:pt x="2313426" y="2691444"/>
                    <a:pt x="2305504" y="2723128"/>
                  </a:cubicBezTo>
                  <a:cubicBezTo>
                    <a:pt x="2297942" y="2754451"/>
                    <a:pt x="2291822" y="2791535"/>
                    <a:pt x="2291822" y="2805577"/>
                  </a:cubicBezTo>
                  <a:cubicBezTo>
                    <a:pt x="2291822" y="2838701"/>
                    <a:pt x="2264456" y="2903868"/>
                    <a:pt x="2238892" y="2931231"/>
                  </a:cubicBezTo>
                  <a:cubicBezTo>
                    <a:pt x="2218368" y="2953914"/>
                    <a:pt x="2165438" y="2972636"/>
                    <a:pt x="1971722" y="3026282"/>
                  </a:cubicBezTo>
                  <a:cubicBezTo>
                    <a:pt x="1910150" y="3043204"/>
                    <a:pt x="1837058" y="3064086"/>
                    <a:pt x="1808972" y="3072367"/>
                  </a:cubicBezTo>
                  <a:cubicBezTo>
                    <a:pt x="1760364" y="3087128"/>
                    <a:pt x="1609136" y="3130694"/>
                    <a:pt x="1544684" y="3148696"/>
                  </a:cubicBezTo>
                  <a:cubicBezTo>
                    <a:pt x="1470870" y="3169218"/>
                    <a:pt x="1391656" y="3188300"/>
                    <a:pt x="1382294" y="3187580"/>
                  </a:cubicBezTo>
                  <a:cubicBezTo>
                    <a:pt x="1376532" y="3187220"/>
                    <a:pt x="1356728" y="3181820"/>
                    <a:pt x="1338006" y="3176058"/>
                  </a:cubicBezTo>
                  <a:cubicBezTo>
                    <a:pt x="1314242" y="3168498"/>
                    <a:pt x="1262392" y="3120252"/>
                    <a:pt x="1165894" y="3016921"/>
                  </a:cubicBezTo>
                  <a:cubicBezTo>
                    <a:pt x="1089920" y="2935552"/>
                    <a:pt x="1019346" y="2867504"/>
                    <a:pt x="1009264" y="2865704"/>
                  </a:cubicBezTo>
                  <a:cubicBezTo>
                    <a:pt x="999184" y="2863904"/>
                    <a:pt x="959936" y="2871824"/>
                    <a:pt x="922488" y="2883346"/>
                  </a:cubicBezTo>
                  <a:cubicBezTo>
                    <a:pt x="884682" y="2894867"/>
                    <a:pt x="810148" y="2916110"/>
                    <a:pt x="757218" y="2930871"/>
                  </a:cubicBezTo>
                  <a:cubicBezTo>
                    <a:pt x="704288" y="2945273"/>
                    <a:pt x="640196" y="2963275"/>
                    <a:pt x="614992" y="2970476"/>
                  </a:cubicBezTo>
                  <a:cubicBezTo>
                    <a:pt x="455122" y="3015840"/>
                    <a:pt x="449002" y="3017281"/>
                    <a:pt x="436760" y="3003959"/>
                  </a:cubicBezTo>
                  <a:cubicBezTo>
                    <a:pt x="425238" y="2991358"/>
                    <a:pt x="78854" y="2391170"/>
                    <a:pt x="25924" y="2292159"/>
                  </a:cubicBezTo>
                  <a:lnTo>
                    <a:pt x="0" y="2243914"/>
                  </a:lnTo>
                  <a:lnTo>
                    <a:pt x="127102" y="2119340"/>
                  </a:lnTo>
                  <a:cubicBezTo>
                    <a:pt x="196956" y="2050932"/>
                    <a:pt x="384550" y="1869112"/>
                    <a:pt x="543700" y="1715014"/>
                  </a:cubicBezTo>
                  <a:cubicBezTo>
                    <a:pt x="918528" y="1353174"/>
                    <a:pt x="1076598" y="1200516"/>
                    <a:pt x="1605894" y="688539"/>
                  </a:cubicBezTo>
                  <a:cubicBezTo>
                    <a:pt x="1846060" y="456313"/>
                    <a:pt x="2099186" y="211845"/>
                    <a:pt x="2168318" y="144878"/>
                  </a:cubicBezTo>
                  <a:cubicBezTo>
                    <a:pt x="2237452" y="78270"/>
                    <a:pt x="2305144" y="17423"/>
                    <a:pt x="2319186" y="10223"/>
                  </a:cubicBezTo>
                  <a:cubicBezTo>
                    <a:pt x="2329628" y="4642"/>
                    <a:pt x="2340520" y="1402"/>
                    <a:pt x="2351430" y="36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324371" y="5601552"/>
            <a:ext cx="597502" cy="702848"/>
            <a:chOff x="35438364" y="7237845"/>
            <a:chExt cx="2540673" cy="3023931"/>
          </a:xfrm>
          <a:solidFill>
            <a:schemeClr val="bg1">
              <a:lumMod val="50000"/>
            </a:schemeClr>
          </a:solidFill>
        </p:grpSpPr>
        <p:sp>
          <p:nvSpPr>
            <p:cNvPr id="33" name="手繪多邊形 32"/>
            <p:cNvSpPr>
              <a:spLocks/>
            </p:cNvSpPr>
            <p:nvPr/>
          </p:nvSpPr>
          <p:spPr bwMode="auto">
            <a:xfrm>
              <a:off x="35438364" y="7237845"/>
              <a:ext cx="2540673" cy="3023931"/>
            </a:xfrm>
            <a:custGeom>
              <a:avLst/>
              <a:gdLst>
                <a:gd name="connsiteX0" fmla="*/ 1026103 w 3397398"/>
                <a:gd name="connsiteY0" fmla="*/ 1309933 h 4043611"/>
                <a:gd name="connsiteX1" fmla="*/ 904043 w 3397398"/>
                <a:gd name="connsiteY1" fmla="*/ 1389191 h 4043611"/>
                <a:gd name="connsiteX2" fmla="*/ 834187 w 3397398"/>
                <a:gd name="connsiteY2" fmla="*/ 1454039 h 4043611"/>
                <a:gd name="connsiteX3" fmla="*/ 740931 w 3397398"/>
                <a:gd name="connsiteY3" fmla="*/ 1462327 h 4043611"/>
                <a:gd name="connsiteX4" fmla="*/ 596907 w 3397398"/>
                <a:gd name="connsiteY4" fmla="*/ 1478899 h 4043611"/>
                <a:gd name="connsiteX5" fmla="*/ 557299 w 3397398"/>
                <a:gd name="connsiteY5" fmla="*/ 1615439 h 4043611"/>
                <a:gd name="connsiteX6" fmla="*/ 577463 w 3397398"/>
                <a:gd name="connsiteY6" fmla="*/ 1677045 h 4043611"/>
                <a:gd name="connsiteX7" fmla="*/ 553339 w 3397398"/>
                <a:gd name="connsiteY7" fmla="*/ 1732167 h 4043611"/>
                <a:gd name="connsiteX8" fmla="*/ 490327 w 3397398"/>
                <a:gd name="connsiteY8" fmla="*/ 1803139 h 4043611"/>
                <a:gd name="connsiteX9" fmla="*/ 410031 w 3397398"/>
                <a:gd name="connsiteY9" fmla="*/ 1956613 h 4043611"/>
                <a:gd name="connsiteX10" fmla="*/ 475563 w 3397398"/>
                <a:gd name="connsiteY10" fmla="*/ 2031189 h 4043611"/>
                <a:gd name="connsiteX11" fmla="*/ 555859 w 3397398"/>
                <a:gd name="connsiteY11" fmla="*/ 2112609 h 4043611"/>
                <a:gd name="connsiteX12" fmla="*/ 557659 w 3397398"/>
                <a:gd name="connsiteY12" fmla="*/ 2222491 h 4043611"/>
                <a:gd name="connsiteX13" fmla="*/ 537855 w 3397398"/>
                <a:gd name="connsiteY13" fmla="*/ 2289139 h 4043611"/>
                <a:gd name="connsiteX14" fmla="*/ 584663 w 3397398"/>
                <a:gd name="connsiteY14" fmla="*/ 2347503 h 4043611"/>
                <a:gd name="connsiteX15" fmla="*/ 729051 w 3397398"/>
                <a:gd name="connsiteY15" fmla="*/ 2383169 h 4043611"/>
                <a:gd name="connsiteX16" fmla="*/ 814027 w 3397398"/>
                <a:gd name="connsiteY16" fmla="*/ 2384971 h 4043611"/>
                <a:gd name="connsiteX17" fmla="*/ 905483 w 3397398"/>
                <a:gd name="connsiteY17" fmla="*/ 2463149 h 4043611"/>
                <a:gd name="connsiteX18" fmla="*/ 1026823 w 3397398"/>
                <a:gd name="connsiteY18" fmla="*/ 2540247 h 4043611"/>
                <a:gd name="connsiteX19" fmla="*/ 1096315 w 3397398"/>
                <a:gd name="connsiteY19" fmla="*/ 2540247 h 4043611"/>
                <a:gd name="connsiteX20" fmla="*/ 1127283 w 3397398"/>
                <a:gd name="connsiteY20" fmla="*/ 2478641 h 4043611"/>
                <a:gd name="connsiteX21" fmla="*/ 1206135 w 3397398"/>
                <a:gd name="connsiteY21" fmla="*/ 2396499 h 4043611"/>
                <a:gd name="connsiteX22" fmla="*/ 1309835 w 3397398"/>
                <a:gd name="connsiteY22" fmla="*/ 2393257 h 4043611"/>
                <a:gd name="connsiteX23" fmla="*/ 1377887 w 3397398"/>
                <a:gd name="connsiteY23" fmla="*/ 2415233 h 4043611"/>
                <a:gd name="connsiteX24" fmla="*/ 1441619 w 3397398"/>
                <a:gd name="connsiteY24" fmla="*/ 2372001 h 4043611"/>
                <a:gd name="connsiteX25" fmla="*/ 1477267 w 3397398"/>
                <a:gd name="connsiteY25" fmla="*/ 2223571 h 4043611"/>
                <a:gd name="connsiteX26" fmla="*/ 1485547 w 3397398"/>
                <a:gd name="connsiteY26" fmla="*/ 2124497 h 4043611"/>
                <a:gd name="connsiteX27" fmla="*/ 1569443 w 3397398"/>
                <a:gd name="connsiteY27" fmla="*/ 2038393 h 4043611"/>
                <a:gd name="connsiteX28" fmla="*/ 1629935 w 3397398"/>
                <a:gd name="connsiteY28" fmla="*/ 2006329 h 4043611"/>
                <a:gd name="connsiteX29" fmla="*/ 1636055 w 3397398"/>
                <a:gd name="connsiteY29" fmla="*/ 1940401 h 4043611"/>
                <a:gd name="connsiteX30" fmla="*/ 1565843 w 3397398"/>
                <a:gd name="connsiteY30" fmla="*/ 1808903 h 4043611"/>
                <a:gd name="connsiteX31" fmla="*/ 1491671 w 3397398"/>
                <a:gd name="connsiteY31" fmla="*/ 1729285 h 4043611"/>
                <a:gd name="connsiteX32" fmla="*/ 1486267 w 3397398"/>
                <a:gd name="connsiteY32" fmla="*/ 1626607 h 4043611"/>
                <a:gd name="connsiteX33" fmla="*/ 1503191 w 3397398"/>
                <a:gd name="connsiteY33" fmla="*/ 1559599 h 4043611"/>
                <a:gd name="connsiteX34" fmla="*/ 1390851 w 3397398"/>
                <a:gd name="connsiteY34" fmla="*/ 1442151 h 4043611"/>
                <a:gd name="connsiteX35" fmla="*/ 1326039 w 3397398"/>
                <a:gd name="connsiteY35" fmla="*/ 1458723 h 4043611"/>
                <a:gd name="connsiteX36" fmla="*/ 1221259 w 3397398"/>
                <a:gd name="connsiteY36" fmla="*/ 1456201 h 4043611"/>
                <a:gd name="connsiteX37" fmla="*/ 1148887 w 3397398"/>
                <a:gd name="connsiteY37" fmla="*/ 1401441 h 4043611"/>
                <a:gd name="connsiteX38" fmla="*/ 1026103 w 3397398"/>
                <a:gd name="connsiteY38" fmla="*/ 1309933 h 4043611"/>
                <a:gd name="connsiteX39" fmla="*/ 1651015 w 3397398"/>
                <a:gd name="connsiteY39" fmla="*/ 284407 h 4043611"/>
                <a:gd name="connsiteX40" fmla="*/ 1539383 w 3397398"/>
                <a:gd name="connsiteY40" fmla="*/ 366083 h 4043611"/>
                <a:gd name="connsiteX41" fmla="*/ 1466283 w 3397398"/>
                <a:gd name="connsiteY41" fmla="*/ 433367 h 4043611"/>
                <a:gd name="connsiteX42" fmla="*/ 1409747 w 3397398"/>
                <a:gd name="connsiteY42" fmla="*/ 458915 h 4043611"/>
                <a:gd name="connsiteX43" fmla="*/ 1349971 w 3397398"/>
                <a:gd name="connsiteY43" fmla="*/ 437323 h 4043611"/>
                <a:gd name="connsiteX44" fmla="*/ 1214935 w 3397398"/>
                <a:gd name="connsiteY44" fmla="*/ 476543 h 4043611"/>
                <a:gd name="connsiteX45" fmla="*/ 1193687 w 3397398"/>
                <a:gd name="connsiteY45" fmla="*/ 608591 h 4043611"/>
                <a:gd name="connsiteX46" fmla="*/ 1194407 w 3397398"/>
                <a:gd name="connsiteY46" fmla="*/ 689907 h 4043611"/>
                <a:gd name="connsiteX47" fmla="*/ 1173523 w 3397398"/>
                <a:gd name="connsiteY47" fmla="*/ 744235 h 4043611"/>
                <a:gd name="connsiteX48" fmla="*/ 1111583 w 3397398"/>
                <a:gd name="connsiteY48" fmla="*/ 788131 h 4043611"/>
                <a:gd name="connsiteX49" fmla="*/ 1044967 w 3397398"/>
                <a:gd name="connsiteY49" fmla="*/ 833827 h 4043611"/>
                <a:gd name="connsiteX50" fmla="*/ 1037403 w 3397398"/>
                <a:gd name="connsiteY50" fmla="*/ 911543 h 4043611"/>
                <a:gd name="connsiteX51" fmla="*/ 1073775 w 3397398"/>
                <a:gd name="connsiteY51" fmla="*/ 989983 h 4043611"/>
                <a:gd name="connsiteX52" fmla="*/ 1188287 w 3397398"/>
                <a:gd name="connsiteY52" fmla="*/ 1097923 h 4043611"/>
                <a:gd name="connsiteX53" fmla="*/ 1187207 w 3397398"/>
                <a:gd name="connsiteY53" fmla="*/ 1207663 h 4043611"/>
                <a:gd name="connsiteX54" fmla="*/ 1228979 w 3397398"/>
                <a:gd name="connsiteY54" fmla="*/ 1344747 h 4043611"/>
                <a:gd name="connsiteX55" fmla="*/ 1367975 w 3397398"/>
                <a:gd name="connsiteY55" fmla="*/ 1359499 h 4043611"/>
                <a:gd name="connsiteX56" fmla="*/ 1459439 w 3397398"/>
                <a:gd name="connsiteY56" fmla="*/ 1366695 h 4043611"/>
                <a:gd name="connsiteX57" fmla="*/ 1533263 w 3397398"/>
                <a:gd name="connsiteY57" fmla="*/ 1433259 h 4043611"/>
                <a:gd name="connsiteX58" fmla="*/ 1650655 w 3397398"/>
                <a:gd name="connsiteY58" fmla="*/ 1513135 h 4043611"/>
                <a:gd name="connsiteX59" fmla="*/ 1731315 w 3397398"/>
                <a:gd name="connsiteY59" fmla="*/ 1496583 h 4043611"/>
                <a:gd name="connsiteX60" fmla="*/ 1767687 w 3397398"/>
                <a:gd name="connsiteY60" fmla="*/ 1437215 h 4043611"/>
                <a:gd name="connsiteX61" fmla="*/ 1842227 w 3397398"/>
                <a:gd name="connsiteY61" fmla="*/ 1372091 h 4043611"/>
                <a:gd name="connsiteX62" fmla="*/ 1940895 w 3397398"/>
                <a:gd name="connsiteY62" fmla="*/ 1365255 h 4043611"/>
                <a:gd name="connsiteX63" fmla="*/ 2086015 w 3397398"/>
                <a:gd name="connsiteY63" fmla="*/ 1330355 h 4043611"/>
                <a:gd name="connsiteX64" fmla="*/ 2107619 w 3397398"/>
                <a:gd name="connsiteY64" fmla="*/ 1191831 h 4043611"/>
                <a:gd name="connsiteX65" fmla="*/ 2110139 w 3397398"/>
                <a:gd name="connsiteY65" fmla="*/ 1111955 h 4043611"/>
                <a:gd name="connsiteX66" fmla="*/ 2204127 w 3397398"/>
                <a:gd name="connsiteY66" fmla="*/ 1015167 h 4043611"/>
                <a:gd name="connsiteX67" fmla="*/ 2262823 w 3397398"/>
                <a:gd name="connsiteY67" fmla="*/ 883119 h 4043611"/>
                <a:gd name="connsiteX68" fmla="*/ 2259943 w 3397398"/>
                <a:gd name="connsiteY68" fmla="*/ 817275 h 4043611"/>
                <a:gd name="connsiteX69" fmla="*/ 2196923 w 3397398"/>
                <a:gd name="connsiteY69" fmla="*/ 784175 h 4043611"/>
                <a:gd name="connsiteX70" fmla="*/ 2116983 w 3397398"/>
                <a:gd name="connsiteY70" fmla="*/ 697463 h 4043611"/>
                <a:gd name="connsiteX71" fmla="*/ 2116623 w 3397398"/>
                <a:gd name="connsiteY71" fmla="*/ 595999 h 4043611"/>
                <a:gd name="connsiteX72" fmla="*/ 2132827 w 3397398"/>
                <a:gd name="connsiteY72" fmla="*/ 529795 h 4043611"/>
                <a:gd name="connsiteX73" fmla="*/ 2082051 w 3397398"/>
                <a:gd name="connsiteY73" fmla="*/ 462151 h 4043611"/>
                <a:gd name="connsiteX74" fmla="*/ 2031279 w 3397398"/>
                <a:gd name="connsiteY74" fmla="*/ 412139 h 4043611"/>
                <a:gd name="connsiteX75" fmla="*/ 1983027 w 3397398"/>
                <a:gd name="connsiteY75" fmla="*/ 425811 h 4043611"/>
                <a:gd name="connsiteX76" fmla="*/ 1837547 w 3397398"/>
                <a:gd name="connsiteY76" fmla="*/ 427611 h 4043611"/>
                <a:gd name="connsiteX77" fmla="*/ 1767687 w 3397398"/>
                <a:gd name="connsiteY77" fmla="*/ 356731 h 4043611"/>
                <a:gd name="connsiteX78" fmla="*/ 1651015 w 3397398"/>
                <a:gd name="connsiteY78" fmla="*/ 284407 h 4043611"/>
                <a:gd name="connsiteX79" fmla="*/ 1463131 w 3397398"/>
                <a:gd name="connsiteY79" fmla="*/ 311 h 4043611"/>
                <a:gd name="connsiteX80" fmla="*/ 1752867 w 3397398"/>
                <a:gd name="connsiteY80" fmla="*/ 17731 h 4043611"/>
                <a:gd name="connsiteX81" fmla="*/ 2798759 w 3397398"/>
                <a:gd name="connsiteY81" fmla="*/ 741883 h 4043611"/>
                <a:gd name="connsiteX82" fmla="*/ 3006859 w 3397398"/>
                <a:gd name="connsiteY82" fmla="*/ 1484043 h 4043611"/>
                <a:gd name="connsiteX83" fmla="*/ 3006859 w 3397398"/>
                <a:gd name="connsiteY83" fmla="*/ 1589911 h 4043611"/>
                <a:gd name="connsiteX84" fmla="*/ 3175715 w 3397398"/>
                <a:gd name="connsiteY84" fmla="*/ 1884471 h 4043611"/>
                <a:gd name="connsiteX85" fmla="*/ 3370131 w 3397398"/>
                <a:gd name="connsiteY85" fmla="*/ 2229443 h 4043611"/>
                <a:gd name="connsiteX86" fmla="*/ 3314687 w 3397398"/>
                <a:gd name="connsiteY86" fmla="*/ 2499155 h 4043611"/>
                <a:gd name="connsiteX87" fmla="*/ 3144751 w 3397398"/>
                <a:gd name="connsiteY87" fmla="*/ 2529403 h 4043611"/>
                <a:gd name="connsiteX88" fmla="*/ 3011899 w 3397398"/>
                <a:gd name="connsiteY88" fmla="*/ 2534443 h 4043611"/>
                <a:gd name="connsiteX89" fmla="*/ 3005779 w 3397398"/>
                <a:gd name="connsiteY89" fmla="*/ 2742579 h 4043611"/>
                <a:gd name="connsiteX90" fmla="*/ 2942055 w 3397398"/>
                <a:gd name="connsiteY90" fmla="*/ 3109879 h 4043611"/>
                <a:gd name="connsiteX91" fmla="*/ 2612623 w 3397398"/>
                <a:gd name="connsiteY91" fmla="*/ 3403359 h 4043611"/>
                <a:gd name="connsiteX92" fmla="*/ 2358079 w 3397398"/>
                <a:gd name="connsiteY92" fmla="*/ 3433967 h 4043611"/>
                <a:gd name="connsiteX93" fmla="*/ 2175903 w 3397398"/>
                <a:gd name="connsiteY93" fmla="*/ 3445851 h 4043611"/>
                <a:gd name="connsiteX94" fmla="*/ 2163663 w 3397398"/>
                <a:gd name="connsiteY94" fmla="*/ 3750851 h 4043611"/>
                <a:gd name="connsiteX95" fmla="*/ 2163663 w 3397398"/>
                <a:gd name="connsiteY95" fmla="*/ 4043611 h 4043611"/>
                <a:gd name="connsiteX96" fmla="*/ 1382751 w 3397398"/>
                <a:gd name="connsiteY96" fmla="*/ 4043611 h 4043611"/>
                <a:gd name="connsiteX97" fmla="*/ 595359 w 3397398"/>
                <a:gd name="connsiteY97" fmla="*/ 4036767 h 4043611"/>
                <a:gd name="connsiteX98" fmla="*/ 588519 w 3397398"/>
                <a:gd name="connsiteY98" fmla="*/ 3400479 h 4043611"/>
                <a:gd name="connsiteX99" fmla="*/ 588519 w 3397398"/>
                <a:gd name="connsiteY99" fmla="*/ 2771027 h 4043611"/>
                <a:gd name="connsiteX100" fmla="*/ 530555 w 3397398"/>
                <a:gd name="connsiteY100" fmla="*/ 2718815 h 4043611"/>
                <a:gd name="connsiteX101" fmla="*/ 14267 w 3397398"/>
                <a:gd name="connsiteY101" fmla="*/ 1749075 h 4043611"/>
                <a:gd name="connsiteX102" fmla="*/ 81955 w 3397398"/>
                <a:gd name="connsiteY102" fmla="*/ 1010155 h 4043611"/>
                <a:gd name="connsiteX103" fmla="*/ 167279 w 3397398"/>
                <a:gd name="connsiteY103" fmla="*/ 816783 h 4043611"/>
                <a:gd name="connsiteX104" fmla="*/ 1187975 w 3397398"/>
                <a:gd name="connsiteY104" fmla="*/ 27451 h 4043611"/>
                <a:gd name="connsiteX105" fmla="*/ 1463131 w 3397398"/>
                <a:gd name="connsiteY105" fmla="*/ 311 h 404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97398" h="4043611">
                  <a:moveTo>
                    <a:pt x="1026103" y="1309933"/>
                  </a:moveTo>
                  <a:cubicBezTo>
                    <a:pt x="949411" y="1309933"/>
                    <a:pt x="941487" y="1314977"/>
                    <a:pt x="904043" y="1389191"/>
                  </a:cubicBezTo>
                  <a:cubicBezTo>
                    <a:pt x="887119" y="1423417"/>
                    <a:pt x="871275" y="1437827"/>
                    <a:pt x="834187" y="1454039"/>
                  </a:cubicBezTo>
                  <a:cubicBezTo>
                    <a:pt x="791703" y="1472413"/>
                    <a:pt x="781619" y="1473495"/>
                    <a:pt x="740931" y="1462327"/>
                  </a:cubicBezTo>
                  <a:cubicBezTo>
                    <a:pt x="645875" y="1436027"/>
                    <a:pt x="640835" y="1436387"/>
                    <a:pt x="596907" y="1478899"/>
                  </a:cubicBezTo>
                  <a:cubicBezTo>
                    <a:pt x="536415" y="1537983"/>
                    <a:pt x="534255" y="1545187"/>
                    <a:pt x="557299" y="1615439"/>
                  </a:cubicBezTo>
                  <a:lnTo>
                    <a:pt x="577463" y="1677045"/>
                  </a:lnTo>
                  <a:lnTo>
                    <a:pt x="553339" y="1732167"/>
                  </a:lnTo>
                  <a:cubicBezTo>
                    <a:pt x="533535" y="1776479"/>
                    <a:pt x="521651" y="1790169"/>
                    <a:pt x="490327" y="1803139"/>
                  </a:cubicBezTo>
                  <a:cubicBezTo>
                    <a:pt x="416871" y="1833761"/>
                    <a:pt x="397431" y="1871229"/>
                    <a:pt x="410031" y="1956613"/>
                  </a:cubicBezTo>
                  <a:cubicBezTo>
                    <a:pt x="416511" y="1999125"/>
                    <a:pt x="420115" y="2003447"/>
                    <a:pt x="475563" y="2031189"/>
                  </a:cubicBezTo>
                  <a:cubicBezTo>
                    <a:pt x="527051" y="2057487"/>
                    <a:pt x="537135" y="2067215"/>
                    <a:pt x="555859" y="2112609"/>
                  </a:cubicBezTo>
                  <a:cubicBezTo>
                    <a:pt x="577103" y="2164127"/>
                    <a:pt x="577103" y="2164127"/>
                    <a:pt x="557659" y="2222491"/>
                  </a:cubicBezTo>
                  <a:cubicBezTo>
                    <a:pt x="546855" y="2254555"/>
                    <a:pt x="537855" y="2284457"/>
                    <a:pt x="537855" y="2289139"/>
                  </a:cubicBezTo>
                  <a:cubicBezTo>
                    <a:pt x="537855" y="2293463"/>
                    <a:pt x="558739" y="2319763"/>
                    <a:pt x="584663" y="2347503"/>
                  </a:cubicBezTo>
                  <a:cubicBezTo>
                    <a:pt x="636871" y="2403345"/>
                    <a:pt x="657755" y="2408389"/>
                    <a:pt x="729051" y="2383169"/>
                  </a:cubicBezTo>
                  <a:cubicBezTo>
                    <a:pt x="765775" y="2370199"/>
                    <a:pt x="775139" y="2370561"/>
                    <a:pt x="814027" y="2384971"/>
                  </a:cubicBezTo>
                  <a:cubicBezTo>
                    <a:pt x="871995" y="2406947"/>
                    <a:pt x="880999" y="2414513"/>
                    <a:pt x="905483" y="2463149"/>
                  </a:cubicBezTo>
                  <a:cubicBezTo>
                    <a:pt x="941127" y="2534843"/>
                    <a:pt x="949771" y="2540247"/>
                    <a:pt x="1026823" y="2540247"/>
                  </a:cubicBezTo>
                  <a:lnTo>
                    <a:pt x="1096315" y="2540247"/>
                  </a:lnTo>
                  <a:lnTo>
                    <a:pt x="1127283" y="2478641"/>
                  </a:lnTo>
                  <a:cubicBezTo>
                    <a:pt x="1153927" y="2425681"/>
                    <a:pt x="1165091" y="2414153"/>
                    <a:pt x="1206135" y="2396499"/>
                  </a:cubicBezTo>
                  <a:cubicBezTo>
                    <a:pt x="1252587" y="2376325"/>
                    <a:pt x="1255827" y="2376325"/>
                    <a:pt x="1309835" y="2393257"/>
                  </a:cubicBezTo>
                  <a:cubicBezTo>
                    <a:pt x="1340803" y="2402985"/>
                    <a:pt x="1371407" y="2412711"/>
                    <a:pt x="1377887" y="2415233"/>
                  </a:cubicBezTo>
                  <a:cubicBezTo>
                    <a:pt x="1384731" y="2417755"/>
                    <a:pt x="1413175" y="2398301"/>
                    <a:pt x="1441619" y="2372001"/>
                  </a:cubicBezTo>
                  <a:cubicBezTo>
                    <a:pt x="1498511" y="2318681"/>
                    <a:pt x="1503191" y="2299587"/>
                    <a:pt x="1477267" y="2223571"/>
                  </a:cubicBezTo>
                  <a:cubicBezTo>
                    <a:pt x="1462503" y="2180339"/>
                    <a:pt x="1462863" y="2175655"/>
                    <a:pt x="1485547" y="2124497"/>
                  </a:cubicBezTo>
                  <a:cubicBezTo>
                    <a:pt x="1506071" y="2077663"/>
                    <a:pt x="1516875" y="2066495"/>
                    <a:pt x="1569443" y="2038393"/>
                  </a:cubicBezTo>
                  <a:lnTo>
                    <a:pt x="1629935" y="2006329"/>
                  </a:lnTo>
                  <a:lnTo>
                    <a:pt x="1636055" y="1940401"/>
                  </a:lnTo>
                  <a:cubicBezTo>
                    <a:pt x="1643615" y="1858621"/>
                    <a:pt x="1633895" y="1840967"/>
                    <a:pt x="1565843" y="1808903"/>
                  </a:cubicBezTo>
                  <a:cubicBezTo>
                    <a:pt x="1520115" y="1787647"/>
                    <a:pt x="1511831" y="1778641"/>
                    <a:pt x="1491671" y="1729285"/>
                  </a:cubicBezTo>
                  <a:cubicBezTo>
                    <a:pt x="1470067" y="1675605"/>
                    <a:pt x="1469707" y="1672361"/>
                    <a:pt x="1486267" y="1626607"/>
                  </a:cubicBezTo>
                  <a:cubicBezTo>
                    <a:pt x="1495631" y="1600669"/>
                    <a:pt x="1503191" y="1570407"/>
                    <a:pt x="1503191" y="1559599"/>
                  </a:cubicBezTo>
                  <a:cubicBezTo>
                    <a:pt x="1502831" y="1535461"/>
                    <a:pt x="1413895" y="1442151"/>
                    <a:pt x="1390851" y="1442151"/>
                  </a:cubicBezTo>
                  <a:cubicBezTo>
                    <a:pt x="1381851" y="1442151"/>
                    <a:pt x="1352683" y="1449717"/>
                    <a:pt x="1326039" y="1458723"/>
                  </a:cubicBezTo>
                  <a:cubicBezTo>
                    <a:pt x="1280311" y="1474215"/>
                    <a:pt x="1274191" y="1474215"/>
                    <a:pt x="1221259" y="1456201"/>
                  </a:cubicBezTo>
                  <a:cubicBezTo>
                    <a:pt x="1174811" y="1440349"/>
                    <a:pt x="1162207" y="1430983"/>
                    <a:pt x="1148887" y="1401441"/>
                  </a:cubicBezTo>
                  <a:cubicBezTo>
                    <a:pt x="1110359" y="1316417"/>
                    <a:pt x="1101719" y="1309933"/>
                    <a:pt x="1026103" y="1309933"/>
                  </a:cubicBezTo>
                  <a:close/>
                  <a:moveTo>
                    <a:pt x="1651015" y="284407"/>
                  </a:moveTo>
                  <a:cubicBezTo>
                    <a:pt x="1596639" y="284407"/>
                    <a:pt x="1562071" y="309595"/>
                    <a:pt x="1539383" y="366083"/>
                  </a:cubicBezTo>
                  <a:cubicBezTo>
                    <a:pt x="1525339" y="400627"/>
                    <a:pt x="1513455" y="411779"/>
                    <a:pt x="1466283" y="433367"/>
                  </a:cubicBezTo>
                  <a:lnTo>
                    <a:pt x="1409747" y="458915"/>
                  </a:lnTo>
                  <a:lnTo>
                    <a:pt x="1349971" y="437323"/>
                  </a:lnTo>
                  <a:cubicBezTo>
                    <a:pt x="1280471" y="412139"/>
                    <a:pt x="1270747" y="414659"/>
                    <a:pt x="1214935" y="476543"/>
                  </a:cubicBezTo>
                  <a:cubicBezTo>
                    <a:pt x="1173523" y="522239"/>
                    <a:pt x="1170283" y="542027"/>
                    <a:pt x="1193687" y="608591"/>
                  </a:cubicBezTo>
                  <a:cubicBezTo>
                    <a:pt x="1207731" y="648887"/>
                    <a:pt x="1207731" y="657883"/>
                    <a:pt x="1194407" y="689907"/>
                  </a:cubicBezTo>
                  <a:cubicBezTo>
                    <a:pt x="1186127" y="709695"/>
                    <a:pt x="1176763" y="734163"/>
                    <a:pt x="1173523" y="744235"/>
                  </a:cubicBezTo>
                  <a:cubicBezTo>
                    <a:pt x="1170283" y="754311"/>
                    <a:pt x="1142555" y="774099"/>
                    <a:pt x="1111583" y="788131"/>
                  </a:cubicBezTo>
                  <a:cubicBezTo>
                    <a:pt x="1080615" y="802163"/>
                    <a:pt x="1050727" y="822675"/>
                    <a:pt x="1044967" y="833827"/>
                  </a:cubicBezTo>
                  <a:cubicBezTo>
                    <a:pt x="1039203" y="844623"/>
                    <a:pt x="1035603" y="879523"/>
                    <a:pt x="1037403" y="911543"/>
                  </a:cubicBezTo>
                  <a:cubicBezTo>
                    <a:pt x="1040287" y="964795"/>
                    <a:pt x="1043167" y="970911"/>
                    <a:pt x="1073775" y="989983"/>
                  </a:cubicBezTo>
                  <a:cubicBezTo>
                    <a:pt x="1161279" y="1043591"/>
                    <a:pt x="1170643" y="1052587"/>
                    <a:pt x="1188287" y="1097923"/>
                  </a:cubicBezTo>
                  <a:cubicBezTo>
                    <a:pt x="1206291" y="1143259"/>
                    <a:pt x="1206291" y="1146855"/>
                    <a:pt x="1187207" y="1207663"/>
                  </a:cubicBezTo>
                  <a:cubicBezTo>
                    <a:pt x="1164519" y="1280343"/>
                    <a:pt x="1167039" y="1288979"/>
                    <a:pt x="1228979" y="1344747"/>
                  </a:cubicBezTo>
                  <a:cubicBezTo>
                    <a:pt x="1274351" y="1385763"/>
                    <a:pt x="1279031" y="1386123"/>
                    <a:pt x="1367975" y="1359499"/>
                  </a:cubicBezTo>
                  <a:cubicBezTo>
                    <a:pt x="1405787" y="1347983"/>
                    <a:pt x="1416231" y="1348703"/>
                    <a:pt x="1459439" y="1366695"/>
                  </a:cubicBezTo>
                  <a:cubicBezTo>
                    <a:pt x="1497611" y="1382527"/>
                    <a:pt x="1513095" y="1396559"/>
                    <a:pt x="1533263" y="1433259"/>
                  </a:cubicBezTo>
                  <a:cubicBezTo>
                    <a:pt x="1575391" y="1509895"/>
                    <a:pt x="1579715" y="1513135"/>
                    <a:pt x="1650655" y="1513135"/>
                  </a:cubicBezTo>
                  <a:cubicBezTo>
                    <a:pt x="1696387" y="1513135"/>
                    <a:pt x="1719431" y="1508095"/>
                    <a:pt x="1731315" y="1496583"/>
                  </a:cubicBezTo>
                  <a:cubicBezTo>
                    <a:pt x="1740319" y="1487227"/>
                    <a:pt x="1756883" y="1460603"/>
                    <a:pt x="1767687" y="1437215"/>
                  </a:cubicBezTo>
                  <a:cubicBezTo>
                    <a:pt x="1784611" y="1401955"/>
                    <a:pt x="1797215" y="1390803"/>
                    <a:pt x="1842227" y="1372091"/>
                  </a:cubicBezTo>
                  <a:cubicBezTo>
                    <a:pt x="1893359" y="1350863"/>
                    <a:pt x="1898763" y="1350503"/>
                    <a:pt x="1940895" y="1365255"/>
                  </a:cubicBezTo>
                  <a:cubicBezTo>
                    <a:pt x="2015075" y="1390803"/>
                    <a:pt x="2033439" y="1386483"/>
                    <a:pt x="2086015" y="1330355"/>
                  </a:cubicBezTo>
                  <a:cubicBezTo>
                    <a:pt x="2136787" y="1276383"/>
                    <a:pt x="2136787" y="1276023"/>
                    <a:pt x="2107619" y="1191831"/>
                  </a:cubicBezTo>
                  <a:cubicBezTo>
                    <a:pt x="2096095" y="1158727"/>
                    <a:pt x="2096455" y="1146855"/>
                    <a:pt x="2110139" y="1111955"/>
                  </a:cubicBezTo>
                  <a:cubicBezTo>
                    <a:pt x="2131387" y="1056903"/>
                    <a:pt x="2144711" y="1043231"/>
                    <a:pt x="2204127" y="1015167"/>
                  </a:cubicBezTo>
                  <a:cubicBezTo>
                    <a:pt x="2262463" y="987823"/>
                    <a:pt x="2267503" y="977027"/>
                    <a:pt x="2262823" y="883119"/>
                  </a:cubicBezTo>
                  <a:lnTo>
                    <a:pt x="2259943" y="817275"/>
                  </a:lnTo>
                  <a:lnTo>
                    <a:pt x="2196923" y="784175"/>
                  </a:lnTo>
                  <a:cubicBezTo>
                    <a:pt x="2138227" y="752871"/>
                    <a:pt x="2132467" y="747115"/>
                    <a:pt x="2116983" y="697463"/>
                  </a:cubicBezTo>
                  <a:cubicBezTo>
                    <a:pt x="2101499" y="648171"/>
                    <a:pt x="2101499" y="640255"/>
                    <a:pt x="2116623" y="595999"/>
                  </a:cubicBezTo>
                  <a:cubicBezTo>
                    <a:pt x="2125623" y="569371"/>
                    <a:pt x="2132827" y="539507"/>
                    <a:pt x="2132827" y="529795"/>
                  </a:cubicBezTo>
                  <a:cubicBezTo>
                    <a:pt x="2132827" y="520079"/>
                    <a:pt x="2110139" y="489495"/>
                    <a:pt x="2082051" y="462151"/>
                  </a:cubicBezTo>
                  <a:lnTo>
                    <a:pt x="2031279" y="412139"/>
                  </a:lnTo>
                  <a:lnTo>
                    <a:pt x="1983027" y="425811"/>
                  </a:lnTo>
                  <a:cubicBezTo>
                    <a:pt x="1902003" y="448839"/>
                    <a:pt x="1885799" y="448839"/>
                    <a:pt x="1837547" y="427611"/>
                  </a:cubicBezTo>
                  <a:cubicBezTo>
                    <a:pt x="1799735" y="410699"/>
                    <a:pt x="1786771" y="397747"/>
                    <a:pt x="1767687" y="356731"/>
                  </a:cubicBezTo>
                  <a:cubicBezTo>
                    <a:pt x="1741399" y="300239"/>
                    <a:pt x="1715471" y="284407"/>
                    <a:pt x="1651015" y="284407"/>
                  </a:cubicBezTo>
                  <a:close/>
                  <a:moveTo>
                    <a:pt x="1463131" y="311"/>
                  </a:moveTo>
                  <a:cubicBezTo>
                    <a:pt x="1567451" y="-1445"/>
                    <a:pt x="1674199" y="4227"/>
                    <a:pt x="1752867" y="17731"/>
                  </a:cubicBezTo>
                  <a:cubicBezTo>
                    <a:pt x="2200387" y="95511"/>
                    <a:pt x="2566539" y="349019"/>
                    <a:pt x="2798759" y="741883"/>
                  </a:cubicBezTo>
                  <a:cubicBezTo>
                    <a:pt x="2922251" y="950379"/>
                    <a:pt x="3006859" y="1253219"/>
                    <a:pt x="3006859" y="1484043"/>
                  </a:cubicBezTo>
                  <a:lnTo>
                    <a:pt x="3006859" y="1589911"/>
                  </a:lnTo>
                  <a:lnTo>
                    <a:pt x="3175715" y="1884471"/>
                  </a:lnTo>
                  <a:cubicBezTo>
                    <a:pt x="3268243" y="2046155"/>
                    <a:pt x="3356091" y="2201715"/>
                    <a:pt x="3370131" y="2229443"/>
                  </a:cubicBezTo>
                  <a:cubicBezTo>
                    <a:pt x="3421615" y="2329911"/>
                    <a:pt x="3398575" y="2441539"/>
                    <a:pt x="3314687" y="2499155"/>
                  </a:cubicBezTo>
                  <a:cubicBezTo>
                    <a:pt x="3281203" y="2521843"/>
                    <a:pt x="3265003" y="2524723"/>
                    <a:pt x="3144751" y="2529403"/>
                  </a:cubicBezTo>
                  <a:lnTo>
                    <a:pt x="3011899" y="2534443"/>
                  </a:lnTo>
                  <a:lnTo>
                    <a:pt x="3005779" y="2742579"/>
                  </a:lnTo>
                  <a:cubicBezTo>
                    <a:pt x="2998939" y="2962239"/>
                    <a:pt x="2991379" y="3006531"/>
                    <a:pt x="2942055" y="3109879"/>
                  </a:cubicBezTo>
                  <a:cubicBezTo>
                    <a:pt x="2877967" y="3243835"/>
                    <a:pt x="2758075" y="3350783"/>
                    <a:pt x="2612623" y="3403359"/>
                  </a:cubicBezTo>
                  <a:cubicBezTo>
                    <a:pt x="2531615" y="3432527"/>
                    <a:pt x="2521895" y="3433967"/>
                    <a:pt x="2358079" y="3433967"/>
                  </a:cubicBezTo>
                  <a:cubicBezTo>
                    <a:pt x="2239271" y="3433967"/>
                    <a:pt x="2184183" y="3437567"/>
                    <a:pt x="2175903" y="3445851"/>
                  </a:cubicBezTo>
                  <a:cubicBezTo>
                    <a:pt x="2166903" y="3454851"/>
                    <a:pt x="2163663" y="3536955"/>
                    <a:pt x="2163663" y="3750851"/>
                  </a:cubicBezTo>
                  <a:lnTo>
                    <a:pt x="2163663" y="4043611"/>
                  </a:lnTo>
                  <a:lnTo>
                    <a:pt x="1382751" y="4043611"/>
                  </a:lnTo>
                  <a:cubicBezTo>
                    <a:pt x="953591" y="4043611"/>
                    <a:pt x="599319" y="4040371"/>
                    <a:pt x="595359" y="4036767"/>
                  </a:cubicBezTo>
                  <a:cubicBezTo>
                    <a:pt x="591759" y="4033167"/>
                    <a:pt x="588519" y="3746891"/>
                    <a:pt x="588519" y="3400479"/>
                  </a:cubicBezTo>
                  <a:lnTo>
                    <a:pt x="588519" y="2771027"/>
                  </a:lnTo>
                  <a:lnTo>
                    <a:pt x="530555" y="2718815"/>
                  </a:lnTo>
                  <a:cubicBezTo>
                    <a:pt x="236047" y="2454863"/>
                    <a:pt x="65391" y="2134019"/>
                    <a:pt x="14267" y="1749075"/>
                  </a:cubicBezTo>
                  <a:cubicBezTo>
                    <a:pt x="-18497" y="1502407"/>
                    <a:pt x="5627" y="1238095"/>
                    <a:pt x="81955" y="1010155"/>
                  </a:cubicBezTo>
                  <a:cubicBezTo>
                    <a:pt x="93115" y="976307"/>
                    <a:pt x="131639" y="889523"/>
                    <a:pt x="167279" y="816783"/>
                  </a:cubicBezTo>
                  <a:cubicBezTo>
                    <a:pt x="364219" y="416715"/>
                    <a:pt x="728211" y="135479"/>
                    <a:pt x="1187975" y="27451"/>
                  </a:cubicBezTo>
                  <a:cubicBezTo>
                    <a:pt x="1256923" y="11247"/>
                    <a:pt x="1358811" y="2067"/>
                    <a:pt x="1463131" y="3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36" name="Freeform 54"/>
            <p:cNvSpPr>
              <a:spLocks/>
            </p:cNvSpPr>
            <p:nvPr/>
          </p:nvSpPr>
          <p:spPr bwMode="auto">
            <a:xfrm>
              <a:off x="36027619" y="8536802"/>
              <a:ext cx="318165" cy="302730"/>
            </a:xfrm>
            <a:custGeom>
              <a:avLst/>
              <a:gdLst>
                <a:gd name="T0" fmla="*/ 395 w 1185"/>
                <a:gd name="T1" fmla="*/ 1018 h 1124"/>
                <a:gd name="T2" fmla="*/ 264 w 1185"/>
                <a:gd name="T3" fmla="*/ 160 h 1124"/>
                <a:gd name="T4" fmla="*/ 652 w 1185"/>
                <a:gd name="T5" fmla="*/ 0 h 1124"/>
                <a:gd name="T6" fmla="*/ 1119 w 1185"/>
                <a:gd name="T7" fmla="*/ 247 h 1124"/>
                <a:gd name="T8" fmla="*/ 1185 w 1185"/>
                <a:gd name="T9" fmla="*/ 539 h 1124"/>
                <a:gd name="T10" fmla="*/ 890 w 1185"/>
                <a:gd name="T11" fmla="*/ 1030 h 1124"/>
                <a:gd name="T12" fmla="*/ 395 w 1185"/>
                <a:gd name="T13" fmla="*/ 1018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5" h="1124">
                  <a:moveTo>
                    <a:pt x="395" y="1018"/>
                  </a:moveTo>
                  <a:cubicBezTo>
                    <a:pt x="58" y="822"/>
                    <a:pt x="0" y="444"/>
                    <a:pt x="264" y="160"/>
                  </a:cubicBezTo>
                  <a:cubicBezTo>
                    <a:pt x="375" y="41"/>
                    <a:pt x="473" y="0"/>
                    <a:pt x="652" y="0"/>
                  </a:cubicBezTo>
                  <a:cubicBezTo>
                    <a:pt x="850" y="0"/>
                    <a:pt x="1022" y="91"/>
                    <a:pt x="1119" y="247"/>
                  </a:cubicBezTo>
                  <a:cubicBezTo>
                    <a:pt x="1171" y="330"/>
                    <a:pt x="1185" y="393"/>
                    <a:pt x="1185" y="539"/>
                  </a:cubicBezTo>
                  <a:cubicBezTo>
                    <a:pt x="1185" y="777"/>
                    <a:pt x="1096" y="926"/>
                    <a:pt x="890" y="1030"/>
                  </a:cubicBezTo>
                  <a:cubicBezTo>
                    <a:pt x="704" y="1124"/>
                    <a:pt x="571" y="1121"/>
                    <a:pt x="395" y="101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36532174" y="7768694"/>
              <a:ext cx="316977" cy="309854"/>
            </a:xfrm>
            <a:custGeom>
              <a:avLst/>
              <a:gdLst>
                <a:gd name="T0" fmla="*/ 466 w 1176"/>
                <a:gd name="T1" fmla="*/ 1081 h 1147"/>
                <a:gd name="T2" fmla="*/ 180 w 1176"/>
                <a:gd name="T3" fmla="*/ 953 h 1147"/>
                <a:gd name="T4" fmla="*/ 0 w 1176"/>
                <a:gd name="T5" fmla="*/ 536 h 1147"/>
                <a:gd name="T6" fmla="*/ 537 w 1176"/>
                <a:gd name="T7" fmla="*/ 0 h 1147"/>
                <a:gd name="T8" fmla="*/ 1074 w 1176"/>
                <a:gd name="T9" fmla="*/ 415 h 1147"/>
                <a:gd name="T10" fmla="*/ 466 w 1176"/>
                <a:gd name="T11" fmla="*/ 1081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147">
                  <a:moveTo>
                    <a:pt x="466" y="1081"/>
                  </a:moveTo>
                  <a:cubicBezTo>
                    <a:pt x="310" y="1052"/>
                    <a:pt x="276" y="1037"/>
                    <a:pt x="180" y="953"/>
                  </a:cubicBezTo>
                  <a:cubicBezTo>
                    <a:pt x="52" y="840"/>
                    <a:pt x="0" y="721"/>
                    <a:pt x="0" y="536"/>
                  </a:cubicBezTo>
                  <a:cubicBezTo>
                    <a:pt x="0" y="222"/>
                    <a:pt x="222" y="0"/>
                    <a:pt x="537" y="0"/>
                  </a:cubicBezTo>
                  <a:cubicBezTo>
                    <a:pt x="795" y="0"/>
                    <a:pt x="998" y="156"/>
                    <a:pt x="1074" y="415"/>
                  </a:cubicBezTo>
                  <a:cubicBezTo>
                    <a:pt x="1176" y="760"/>
                    <a:pt x="823" y="1147"/>
                    <a:pt x="466" y="10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5566690" y="5683004"/>
            <a:ext cx="619429" cy="453092"/>
            <a:chOff x="4352523" y="2732400"/>
            <a:chExt cx="438956" cy="324876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4481902" y="2900153"/>
              <a:ext cx="180198" cy="67672"/>
            </a:xfrm>
            <a:custGeom>
              <a:avLst/>
              <a:gdLst>
                <a:gd name="T0" fmla="*/ 49 w 99"/>
                <a:gd name="T1" fmla="*/ 0 h 37"/>
                <a:gd name="T2" fmla="*/ 4 w 99"/>
                <a:gd name="T3" fmla="*/ 14 h 37"/>
                <a:gd name="T4" fmla="*/ 0 w 99"/>
                <a:gd name="T5" fmla="*/ 21 h 37"/>
                <a:gd name="T6" fmla="*/ 3 w 99"/>
                <a:gd name="T7" fmla="*/ 27 h 37"/>
                <a:gd name="T8" fmla="*/ 9 w 99"/>
                <a:gd name="T9" fmla="*/ 34 h 37"/>
                <a:gd name="T10" fmla="*/ 20 w 99"/>
                <a:gd name="T11" fmla="*/ 35 h 37"/>
                <a:gd name="T12" fmla="*/ 49 w 99"/>
                <a:gd name="T13" fmla="*/ 26 h 37"/>
                <a:gd name="T14" fmla="*/ 79 w 99"/>
                <a:gd name="T15" fmla="*/ 35 h 37"/>
                <a:gd name="T16" fmla="*/ 90 w 99"/>
                <a:gd name="T17" fmla="*/ 34 h 37"/>
                <a:gd name="T18" fmla="*/ 96 w 99"/>
                <a:gd name="T19" fmla="*/ 27 h 37"/>
                <a:gd name="T20" fmla="*/ 99 w 99"/>
                <a:gd name="T21" fmla="*/ 21 h 37"/>
                <a:gd name="T22" fmla="*/ 95 w 99"/>
                <a:gd name="T23" fmla="*/ 14 h 37"/>
                <a:gd name="T24" fmla="*/ 49 w 99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37">
                  <a:moveTo>
                    <a:pt x="49" y="0"/>
                  </a:moveTo>
                  <a:cubicBezTo>
                    <a:pt x="32" y="0"/>
                    <a:pt x="17" y="5"/>
                    <a:pt x="4" y="14"/>
                  </a:cubicBezTo>
                  <a:cubicBezTo>
                    <a:pt x="2" y="16"/>
                    <a:pt x="1" y="18"/>
                    <a:pt x="0" y="21"/>
                  </a:cubicBezTo>
                  <a:cubicBezTo>
                    <a:pt x="0" y="23"/>
                    <a:pt x="1" y="26"/>
                    <a:pt x="3" y="27"/>
                  </a:cubicBezTo>
                  <a:lnTo>
                    <a:pt x="9" y="34"/>
                  </a:lnTo>
                  <a:cubicBezTo>
                    <a:pt x="12" y="37"/>
                    <a:pt x="17" y="37"/>
                    <a:pt x="20" y="35"/>
                  </a:cubicBezTo>
                  <a:cubicBezTo>
                    <a:pt x="28" y="29"/>
                    <a:pt x="39" y="26"/>
                    <a:pt x="49" y="26"/>
                  </a:cubicBezTo>
                  <a:cubicBezTo>
                    <a:pt x="60" y="26"/>
                    <a:pt x="71" y="29"/>
                    <a:pt x="79" y="35"/>
                  </a:cubicBezTo>
                  <a:cubicBezTo>
                    <a:pt x="82" y="37"/>
                    <a:pt x="87" y="37"/>
                    <a:pt x="90" y="34"/>
                  </a:cubicBezTo>
                  <a:lnTo>
                    <a:pt x="96" y="27"/>
                  </a:lnTo>
                  <a:cubicBezTo>
                    <a:pt x="98" y="26"/>
                    <a:pt x="99" y="23"/>
                    <a:pt x="99" y="21"/>
                  </a:cubicBezTo>
                  <a:cubicBezTo>
                    <a:pt x="98" y="18"/>
                    <a:pt x="97" y="16"/>
                    <a:pt x="95" y="14"/>
                  </a:cubicBezTo>
                  <a:cubicBezTo>
                    <a:pt x="82" y="5"/>
                    <a:pt x="66" y="0"/>
                    <a:pt x="4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4414490" y="2814332"/>
              <a:ext cx="315022" cy="85821"/>
            </a:xfrm>
            <a:custGeom>
              <a:avLst/>
              <a:gdLst>
                <a:gd name="T0" fmla="*/ 86 w 173"/>
                <a:gd name="T1" fmla="*/ 0 h 47"/>
                <a:gd name="T2" fmla="*/ 4 w 173"/>
                <a:gd name="T3" fmla="*/ 24 h 47"/>
                <a:gd name="T4" fmla="*/ 0 w 173"/>
                <a:gd name="T5" fmla="*/ 30 h 47"/>
                <a:gd name="T6" fmla="*/ 3 w 173"/>
                <a:gd name="T7" fmla="*/ 37 h 47"/>
                <a:gd name="T8" fmla="*/ 9 w 173"/>
                <a:gd name="T9" fmla="*/ 44 h 47"/>
                <a:gd name="T10" fmla="*/ 19 w 173"/>
                <a:gd name="T11" fmla="*/ 45 h 47"/>
                <a:gd name="T12" fmla="*/ 86 w 173"/>
                <a:gd name="T13" fmla="*/ 26 h 47"/>
                <a:gd name="T14" fmla="*/ 154 w 173"/>
                <a:gd name="T15" fmla="*/ 45 h 47"/>
                <a:gd name="T16" fmla="*/ 164 w 173"/>
                <a:gd name="T17" fmla="*/ 44 h 47"/>
                <a:gd name="T18" fmla="*/ 170 w 173"/>
                <a:gd name="T19" fmla="*/ 37 h 47"/>
                <a:gd name="T20" fmla="*/ 173 w 173"/>
                <a:gd name="T21" fmla="*/ 30 h 47"/>
                <a:gd name="T22" fmla="*/ 169 w 173"/>
                <a:gd name="T23" fmla="*/ 24 h 47"/>
                <a:gd name="T24" fmla="*/ 86 w 17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47">
                  <a:moveTo>
                    <a:pt x="86" y="0"/>
                  </a:moveTo>
                  <a:cubicBezTo>
                    <a:pt x="56" y="0"/>
                    <a:pt x="28" y="9"/>
                    <a:pt x="4" y="24"/>
                  </a:cubicBezTo>
                  <a:cubicBezTo>
                    <a:pt x="2" y="25"/>
                    <a:pt x="0" y="28"/>
                    <a:pt x="0" y="30"/>
                  </a:cubicBezTo>
                  <a:cubicBezTo>
                    <a:pt x="0" y="33"/>
                    <a:pt x="1" y="35"/>
                    <a:pt x="3" y="37"/>
                  </a:cubicBezTo>
                  <a:lnTo>
                    <a:pt x="9" y="44"/>
                  </a:lnTo>
                  <a:cubicBezTo>
                    <a:pt x="12" y="46"/>
                    <a:pt x="16" y="47"/>
                    <a:pt x="19" y="45"/>
                  </a:cubicBezTo>
                  <a:cubicBezTo>
                    <a:pt x="39" y="33"/>
                    <a:pt x="62" y="26"/>
                    <a:pt x="86" y="26"/>
                  </a:cubicBezTo>
                  <a:cubicBezTo>
                    <a:pt x="111" y="26"/>
                    <a:pt x="134" y="33"/>
                    <a:pt x="154" y="45"/>
                  </a:cubicBezTo>
                  <a:cubicBezTo>
                    <a:pt x="157" y="47"/>
                    <a:pt x="161" y="46"/>
                    <a:pt x="164" y="44"/>
                  </a:cubicBezTo>
                  <a:lnTo>
                    <a:pt x="170" y="37"/>
                  </a:lnTo>
                  <a:cubicBezTo>
                    <a:pt x="172" y="35"/>
                    <a:pt x="173" y="33"/>
                    <a:pt x="173" y="30"/>
                  </a:cubicBezTo>
                  <a:cubicBezTo>
                    <a:pt x="173" y="28"/>
                    <a:pt x="171" y="25"/>
                    <a:pt x="169" y="24"/>
                  </a:cubicBezTo>
                  <a:cubicBezTo>
                    <a:pt x="145" y="9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352523" y="2732400"/>
              <a:ext cx="438956" cy="105786"/>
            </a:xfrm>
            <a:custGeom>
              <a:avLst/>
              <a:gdLst>
                <a:gd name="T0" fmla="*/ 9 w 241"/>
                <a:gd name="T1" fmla="*/ 54 h 58"/>
                <a:gd name="T2" fmla="*/ 19 w 241"/>
                <a:gd name="T3" fmla="*/ 55 h 58"/>
                <a:gd name="T4" fmla="*/ 120 w 241"/>
                <a:gd name="T5" fmla="*/ 26 h 58"/>
                <a:gd name="T6" fmla="*/ 222 w 241"/>
                <a:gd name="T7" fmla="*/ 55 h 58"/>
                <a:gd name="T8" fmla="*/ 232 w 241"/>
                <a:gd name="T9" fmla="*/ 54 h 58"/>
                <a:gd name="T10" fmla="*/ 239 w 241"/>
                <a:gd name="T11" fmla="*/ 48 h 58"/>
                <a:gd name="T12" fmla="*/ 241 w 241"/>
                <a:gd name="T13" fmla="*/ 41 h 58"/>
                <a:gd name="T14" fmla="*/ 237 w 241"/>
                <a:gd name="T15" fmla="*/ 35 h 58"/>
                <a:gd name="T16" fmla="*/ 120 w 241"/>
                <a:gd name="T17" fmla="*/ 0 h 58"/>
                <a:gd name="T18" fmla="*/ 4 w 241"/>
                <a:gd name="T19" fmla="*/ 35 h 58"/>
                <a:gd name="T20" fmla="*/ 0 w 241"/>
                <a:gd name="T21" fmla="*/ 41 h 58"/>
                <a:gd name="T22" fmla="*/ 2 w 241"/>
                <a:gd name="T23" fmla="*/ 48 h 58"/>
                <a:gd name="T24" fmla="*/ 9 w 241"/>
                <a:gd name="T25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58">
                  <a:moveTo>
                    <a:pt x="9" y="54"/>
                  </a:moveTo>
                  <a:cubicBezTo>
                    <a:pt x="12" y="57"/>
                    <a:pt x="16" y="58"/>
                    <a:pt x="19" y="55"/>
                  </a:cubicBezTo>
                  <a:cubicBezTo>
                    <a:pt x="49" y="37"/>
                    <a:pt x="83" y="26"/>
                    <a:pt x="120" y="26"/>
                  </a:cubicBezTo>
                  <a:cubicBezTo>
                    <a:pt x="158" y="26"/>
                    <a:pt x="192" y="37"/>
                    <a:pt x="222" y="55"/>
                  </a:cubicBezTo>
                  <a:cubicBezTo>
                    <a:pt x="225" y="58"/>
                    <a:pt x="229" y="57"/>
                    <a:pt x="232" y="54"/>
                  </a:cubicBezTo>
                  <a:lnTo>
                    <a:pt x="239" y="48"/>
                  </a:lnTo>
                  <a:cubicBezTo>
                    <a:pt x="241" y="46"/>
                    <a:pt x="241" y="43"/>
                    <a:pt x="241" y="41"/>
                  </a:cubicBezTo>
                  <a:cubicBezTo>
                    <a:pt x="241" y="38"/>
                    <a:pt x="240" y="36"/>
                    <a:pt x="237" y="35"/>
                  </a:cubicBezTo>
                  <a:cubicBezTo>
                    <a:pt x="204" y="13"/>
                    <a:pt x="164" y="0"/>
                    <a:pt x="120" y="0"/>
                  </a:cubicBezTo>
                  <a:cubicBezTo>
                    <a:pt x="77" y="0"/>
                    <a:pt x="37" y="13"/>
                    <a:pt x="4" y="35"/>
                  </a:cubicBezTo>
                  <a:cubicBezTo>
                    <a:pt x="1" y="36"/>
                    <a:pt x="0" y="38"/>
                    <a:pt x="0" y="41"/>
                  </a:cubicBezTo>
                  <a:cubicBezTo>
                    <a:pt x="0" y="43"/>
                    <a:pt x="0" y="46"/>
                    <a:pt x="2" y="48"/>
                  </a:cubicBezTo>
                  <a:lnTo>
                    <a:pt x="9" y="5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Oval 21"/>
            <p:cNvSpPr>
              <a:spLocks noChangeArrowheads="1"/>
            </p:cNvSpPr>
            <p:nvPr/>
          </p:nvSpPr>
          <p:spPr bwMode="auto">
            <a:xfrm>
              <a:off x="4538165" y="2985974"/>
              <a:ext cx="71042" cy="7130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4" name="文字方塊 53"/>
          <p:cNvSpPr txBox="1"/>
          <p:nvPr/>
        </p:nvSpPr>
        <p:spPr>
          <a:xfrm>
            <a:off x="578750" y="3475826"/>
            <a:ext cx="1705038" cy="7231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TW" altLang="en-US" sz="1600" dirty="0" smtClean="0"/>
              <a:t>方案可行</a:t>
            </a:r>
            <a:r>
              <a:rPr lang="en-US" altLang="zh-TW" sz="1600" dirty="0" smtClean="0"/>
              <a:t>/</a:t>
            </a:r>
            <a:r>
              <a:rPr lang="zh-TW" altLang="en-US" sz="1600" dirty="0" smtClean="0"/>
              <a:t>成功的定義為何？</a:t>
            </a:r>
            <a:endParaRPr lang="en-US" sz="1600" dirty="0" smtClean="0"/>
          </a:p>
        </p:txBody>
      </p:sp>
      <p:sp>
        <p:nvSpPr>
          <p:cNvPr id="56" name="文字方塊 55"/>
          <p:cNvSpPr txBox="1"/>
          <p:nvPr/>
        </p:nvSpPr>
        <p:spPr>
          <a:xfrm>
            <a:off x="6563285" y="5671536"/>
            <a:ext cx="1969660" cy="8046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測試場域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哪幾站？哪幾線？）</a:t>
            </a:r>
          </a:p>
        </p:txBody>
      </p:sp>
      <p:grpSp>
        <p:nvGrpSpPr>
          <p:cNvPr id="59" name="群組 58"/>
          <p:cNvGrpSpPr/>
          <p:nvPr/>
        </p:nvGrpSpPr>
        <p:grpSpPr>
          <a:xfrm>
            <a:off x="652475" y="1048375"/>
            <a:ext cx="8369233" cy="2014505"/>
            <a:chOff x="709894" y="1494752"/>
            <a:chExt cx="7920000" cy="1427810"/>
          </a:xfrm>
        </p:grpSpPr>
        <p:grpSp>
          <p:nvGrpSpPr>
            <p:cNvPr id="60" name="群組 59"/>
            <p:cNvGrpSpPr/>
            <p:nvPr/>
          </p:nvGrpSpPr>
          <p:grpSpPr>
            <a:xfrm>
              <a:off x="709894" y="1494752"/>
              <a:ext cx="7920000" cy="1195004"/>
              <a:chOff x="916134" y="5575547"/>
              <a:chExt cx="7920000" cy="1195004"/>
            </a:xfrm>
          </p:grpSpPr>
          <p:cxnSp>
            <p:nvCxnSpPr>
              <p:cNvPr id="65" name="直線接點 64"/>
              <p:cNvCxnSpPr/>
              <p:nvPr/>
            </p:nvCxnSpPr>
            <p:spPr>
              <a:xfrm>
                <a:off x="916134" y="6032914"/>
                <a:ext cx="7920000" cy="0"/>
              </a:xfrm>
              <a:prstGeom prst="line">
                <a:avLst/>
              </a:prstGeom>
              <a:ln w="114300">
                <a:solidFill>
                  <a:schemeClr val="bg1">
                    <a:lumMod val="85000"/>
                  </a:schemeClr>
                </a:solidFill>
                <a:prstDash val="solid"/>
                <a:headEnd type="oval"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橢圓 67"/>
              <p:cNvSpPr/>
              <p:nvPr/>
            </p:nvSpPr>
            <p:spPr>
              <a:xfrm>
                <a:off x="8347179" y="5906914"/>
                <a:ext cx="252000" cy="252000"/>
              </a:xfrm>
              <a:prstGeom prst="ellipse">
                <a:avLst/>
              </a:prstGeom>
              <a:solidFill>
                <a:srgbClr val="FF96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4401409" y="5897532"/>
                <a:ext cx="252000" cy="252000"/>
              </a:xfrm>
              <a:prstGeom prst="ellipse">
                <a:avLst/>
              </a:prstGeom>
              <a:solidFill>
                <a:srgbClr val="FF96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6389032" y="5887464"/>
                <a:ext cx="252000" cy="252000"/>
              </a:xfrm>
              <a:prstGeom prst="ellipse">
                <a:avLst/>
              </a:prstGeom>
              <a:solidFill>
                <a:srgbClr val="FF96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038684" y="6221838"/>
                <a:ext cx="1020834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完成第一項查核里程碑</a:t>
                </a:r>
                <a:endParaRPr lang="zh-TW" altLang="en-US" sz="1200" dirty="0">
                  <a:solidFill>
                    <a:srgbClr val="0E98BC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6321001" y="6221838"/>
                <a:ext cx="947026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完成第二項查核里程碑</a:t>
                </a:r>
                <a:endParaRPr lang="zh-TW" altLang="en-US" sz="1200" dirty="0">
                  <a:solidFill>
                    <a:srgbClr val="0E98BC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7842255" y="6194298"/>
                <a:ext cx="95260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期末成果展示</a:t>
                </a:r>
                <a:r>
                  <a:rPr lang="en-US" altLang="zh-TW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/</a:t>
                </a:r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記者會</a:t>
                </a:r>
                <a:endParaRPr lang="zh-TW" altLang="en-US" sz="1200" dirty="0">
                  <a:solidFill>
                    <a:srgbClr val="0E98BC"/>
                  </a:solidFill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154694" y="5906508"/>
                <a:ext cx="7633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(3</a:t>
                </a:r>
                <a:r>
                  <a:rPr lang="zh-TW" altLang="en-US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個月</a:t>
                </a: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4944456" y="5943943"/>
                <a:ext cx="722377" cy="21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(3</a:t>
                </a:r>
                <a:r>
                  <a:rPr lang="zh-TW" altLang="en-US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個月</a:t>
                </a: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145956" y="5922952"/>
                <a:ext cx="722377" cy="21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(3</a:t>
                </a:r>
                <a:r>
                  <a:rPr lang="zh-TW" altLang="en-US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個月</a:t>
                </a:r>
                <a:r>
                  <a:rPr lang="en-US" altLang="zh-TW" sz="1400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925610" y="6181570"/>
                <a:ext cx="1533107" cy="58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200" b="1" kern="100" dirty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確認研究</a:t>
                </a:r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團隊</a:t>
                </a:r>
                <a:endParaRPr lang="en-US" altLang="zh-TW" sz="1200" b="1" kern="100" dirty="0" smtClean="0">
                  <a:solidFill>
                    <a:srgbClr val="0E98B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召開專家計畫審查會議</a:t>
                </a:r>
                <a:endParaRPr lang="en-US" altLang="zh-TW" sz="1200" b="1" kern="100" dirty="0" smtClean="0">
                  <a:solidFill>
                    <a:srgbClr val="0E98B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1200" b="1" kern="100" dirty="0" smtClean="0">
                    <a:solidFill>
                      <a:srgbClr val="0E98B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組成伴隨委員團</a:t>
                </a:r>
                <a:endParaRPr lang="en-US" altLang="zh-TW" sz="1200" b="1" kern="100" dirty="0">
                  <a:solidFill>
                    <a:srgbClr val="0E98B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925610" y="5589236"/>
                <a:ext cx="1097065" cy="21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108/06</a:t>
                </a:r>
                <a:r>
                  <a:rPr lang="zh-TW" altLang="en-US" sz="1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月底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110943" y="5575547"/>
                <a:ext cx="757266" cy="218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108/10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6143032" y="5590596"/>
                <a:ext cx="8002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109/01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7842255" y="5621730"/>
                <a:ext cx="8002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TW" sz="1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109/04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1087935" y="5887464"/>
                <a:ext cx="252000" cy="252000"/>
              </a:xfrm>
              <a:prstGeom prst="ellipse">
                <a:avLst/>
              </a:prstGeom>
              <a:solidFill>
                <a:srgbClr val="FF96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橢圓 60"/>
            <p:cNvSpPr/>
            <p:nvPr/>
          </p:nvSpPr>
          <p:spPr>
            <a:xfrm>
              <a:off x="2327132" y="1806669"/>
              <a:ext cx="252000" cy="252000"/>
            </a:xfrm>
            <a:prstGeom prst="ellipse">
              <a:avLst/>
            </a:prstGeom>
            <a:solidFill>
              <a:srgbClr val="FF96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360379" y="1825713"/>
              <a:ext cx="7633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TW" sz="14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(1</a:t>
              </a:r>
              <a:r>
                <a:rPr lang="zh-TW" altLang="en-US" sz="14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個月</a:t>
              </a:r>
              <a:r>
                <a:rPr lang="en-US" altLang="zh-TW" sz="14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119527" y="1494752"/>
              <a:ext cx="757266" cy="218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TW" sz="1400" b="1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108/08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402239" y="2091565"/>
              <a:ext cx="12724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200" b="1" kern="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研發團隊提交計畫書</a:t>
              </a:r>
              <a:endParaRPr lang="en-US" altLang="zh-TW" sz="1200" b="1" kern="1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200" b="1" kern="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確認</a:t>
              </a:r>
              <a:r>
                <a:rPr lang="zh-TW" altLang="en-US" sz="1200" b="1" u="sng" kern="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里程碑</a:t>
              </a:r>
              <a:endParaRPr lang="en-US" altLang="zh-TW" sz="1200" b="1" u="sng" kern="1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200" b="1" kern="10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計畫啟動</a:t>
              </a:r>
              <a:endParaRPr lang="en-US" altLang="zh-TW" sz="1200" b="1" kern="1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703012" y="3042156"/>
            <a:ext cx="2140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測試規模（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有幾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站？幾線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？時間多長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多少受試者？</a:t>
            </a: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8" r="26943"/>
          <a:stretch/>
        </p:blipFill>
        <p:spPr>
          <a:xfrm>
            <a:off x="7388232" y="4043257"/>
            <a:ext cx="385030" cy="663690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83" y="4257866"/>
            <a:ext cx="558799" cy="52504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55" y="4325842"/>
            <a:ext cx="419086" cy="41908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396162" y="5628464"/>
            <a:ext cx="16311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測試內容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（涉及時否須先取得主管機關許可或僅需告知）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標題 1"/>
          <p:cNvSpPr>
            <a:spLocks noGrp="1"/>
          </p:cNvSpPr>
          <p:nvPr>
            <p:ph type="title"/>
          </p:nvPr>
        </p:nvSpPr>
        <p:spPr>
          <a:xfrm>
            <a:off x="145200" y="71007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實驗計畫未來理想的時程規劃</a:t>
            </a:r>
            <a:endParaRPr lang="zh-TW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3794357" y="3437739"/>
            <a:ext cx="14275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C00000"/>
                </a:solidFill>
              </a:rPr>
              <a:t>影響時程的重要因素</a:t>
            </a:r>
            <a:r>
              <a:rPr lang="en-US" altLang="zh-TW" sz="1600" dirty="0" smtClean="0">
                <a:solidFill>
                  <a:srgbClr val="C00000"/>
                </a:solidFill>
              </a:rPr>
              <a:t>( </a:t>
            </a:r>
            <a:r>
              <a:rPr lang="zh-TW" altLang="en-US" sz="1600" dirty="0" smtClean="0">
                <a:solidFill>
                  <a:srgbClr val="C00000"/>
                </a:solidFill>
              </a:rPr>
              <a:t>亦與查核的里程碑連動）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94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</p:spPr>
        <p:txBody>
          <a:bodyPr/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9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62481"/>
              </p:ext>
            </p:extLst>
          </p:nvPr>
        </p:nvGraphicFramePr>
        <p:xfrm>
          <a:off x="300705" y="1040880"/>
          <a:ext cx="8523539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621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58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要項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概況描述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提案問題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kern="1200" cap="all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身心障礙者友善搭公車需求</a:t>
                      </a:r>
                      <a:endParaRPr lang="en-US" altLang="zh-TW" sz="1600" b="1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目前視障者使用公車查詢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，到站時舉牌請公車停車後上車。缺點是只能預先決定好路線；靠近路邊舉牌有危險；公車司機不一定會看到。</a:t>
                      </a:r>
                      <a:endParaRPr lang="en-US" altLang="zh-TW" sz="16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目前部分公車站有設愛心燈號，其設計無法讓視障者操作，且對於各類身障者在多路線經過的大型車站也不實用。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1210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待滿足的需求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身障者到達公車站後，可提出想搭乘的公車路線，並發出上車申請，該車到附近時有進站提醒功能。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即將到站的公車司機能知道有身障者，將會搭上其所行駛路線的公車。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公車司機將車停在身障者附近，用口說或是車外廣播來引導，協助身障者上車。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解決方案也需適用於多路線通過的大型公車站。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可適用於包括視障與肢障等各種身障類別使用者。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為能推廣至眾多公車與公車站，需要注意成本的可負擔性。</a:t>
                      </a:r>
                      <a:endParaRPr lang="en-US" altLang="zh-TW" sz="16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可用現有系統來整合，例如公車原內裝的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Wi-Fi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GPS</a:t>
                      </a: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，與身障者的智慧手機。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9846"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社會影響</a:t>
                      </a:r>
                      <a:r>
                        <a:rPr lang="en-US" altLang="zh-TW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效益</a:t>
                      </a:r>
                    </a:p>
                    <a:p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利用科技的解決方案，讓臺灣</a:t>
                      </a:r>
                      <a:r>
                        <a:rPr lang="en-US" altLang="zh-TW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117</a:t>
                      </a: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萬身障者能自由通行。能到想去的地方工作、上學以及旅行，在擅長的領域回饋社會。</a:t>
                      </a:r>
                      <a:endParaRPr lang="en-US" altLang="zh-TW" sz="16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獨力出行的身障者多了，家屬就可以不用每天辛苦的照護，能囘歸職場。搭乘復康巴士的人少了，政府可以把節約的經費用於更多身障者需要的服務，讓整個社會持續進步飛揚。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57470" y="132381"/>
            <a:ext cx="8266774" cy="79825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需求痛點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提案者的說明</a:t>
            </a:r>
            <a:endParaRPr lang="zh-TW" altLang="en-US" dirty="0"/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</p:spPr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5" y="174533"/>
            <a:ext cx="1183867" cy="7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/>
        </p:nvCxnSpPr>
        <p:spPr>
          <a:xfrm flipH="1" flipV="1">
            <a:off x="4459630" y="1522432"/>
            <a:ext cx="67118" cy="404016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6"/>
          <p:cNvSpPr txBox="1"/>
          <p:nvPr/>
        </p:nvSpPr>
        <p:spPr>
          <a:xfrm>
            <a:off x="5040075" y="1060767"/>
            <a:ext cx="308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需求者訪談得出痛點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30"/>
          <p:cNvSpPr txBox="1"/>
          <p:nvPr/>
        </p:nvSpPr>
        <p:spPr>
          <a:xfrm>
            <a:off x="240082" y="2323051"/>
            <a:ext cx="39909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伴隨製作需求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旅程圖</a:t>
            </a:r>
            <a:b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16"/>
          <p:cNvSpPr txBox="1"/>
          <p:nvPr/>
        </p:nvSpPr>
        <p:spPr>
          <a:xfrm>
            <a:off x="5245097" y="4292020"/>
            <a:ext cx="35880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5/8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第一次專家會議討論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63286" y="0"/>
            <a:ext cx="8613123" cy="105591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轉譯過程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需求的步步釐清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44" y="1232756"/>
            <a:ext cx="738735" cy="738735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" y="2806796"/>
            <a:ext cx="4123655" cy="1765677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244" y="2887070"/>
            <a:ext cx="1041612" cy="1074162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-50"/>
          <a:stretch/>
        </p:blipFill>
        <p:spPr>
          <a:xfrm>
            <a:off x="5016418" y="1479315"/>
            <a:ext cx="3892322" cy="1667578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 rotWithShape="1">
          <a:blip r:embed="rId7"/>
          <a:srcRect l="-2130" t="41799" r="77211" b="38095"/>
          <a:stretch/>
        </p:blipFill>
        <p:spPr>
          <a:xfrm>
            <a:off x="4085429" y="4719087"/>
            <a:ext cx="1084036" cy="946975"/>
          </a:xfrm>
          <a:prstGeom prst="rect">
            <a:avLst/>
          </a:prstGeom>
        </p:spPr>
      </p:pic>
      <p:sp>
        <p:nvSpPr>
          <p:cNvPr id="6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6"/>
            <a:ext cx="2057400" cy="365125"/>
          </a:xfrm>
        </p:spPr>
        <p:txBody>
          <a:bodyPr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876890" y="4739569"/>
            <a:ext cx="3880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17688" y="5607341"/>
            <a:ext cx="8791051" cy="120032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  <a:defRPr/>
            </a:pP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整合性解決方案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視障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身障者）友善介面訂車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en-US" altLang="zh-TW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專屬候車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定位點設計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乘車輔助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引導至安全專屬定位點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公車業者提供的到位服務</a:t>
            </a:r>
            <a:r>
              <a:rPr kumimoji="0" lang="en-US" altLang="zh-TW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kumimoji="0" lang="zh-TW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全民的協助</a:t>
            </a:r>
            <a:endParaRPr kumimoji="0" lang="en-US" altLang="zh-TW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  <a:defRPr/>
            </a:pP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zh-TW" altLang="en-US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zh-TW" altLang="en-US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適用多</a:t>
            </a:r>
            <a:r>
              <a:rPr lang="zh-TW" altLang="en-US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路線通過的大型公車站</a:t>
            </a:r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；且為能推廣至各地方的公車系統，</a:t>
            </a:r>
            <a:r>
              <a:rPr lang="zh-TW" altLang="en-US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需注意成本可負擔</a:t>
            </a:r>
            <a:r>
              <a:rPr lang="zh-TW" altLang="en-US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性、系統</a:t>
            </a:r>
            <a:r>
              <a:rPr lang="zh-TW" altLang="en-US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應用可複製</a:t>
            </a:r>
            <a:r>
              <a:rPr lang="zh-TW" altLang="en-US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性及解決方案模組化設計。</a:t>
            </a:r>
            <a:endParaRPr lang="zh-TW" altLang="en-US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016418" y="4744294"/>
            <a:ext cx="4032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 smtClean="0"/>
              <a:t>需求起點為</a:t>
            </a:r>
            <a:r>
              <a:rPr lang="zh-TW" altLang="en-US" dirty="0"/>
              <a:t>需求者抵達公車站起</a:t>
            </a:r>
            <a:r>
              <a:rPr lang="zh-TW" altLang="en-US" dirty="0" smtClean="0"/>
              <a:t>、終點</a:t>
            </a:r>
            <a:r>
              <a:rPr lang="zh-TW" altLang="en-US" dirty="0"/>
              <a:t>（需求</a:t>
            </a:r>
            <a:r>
              <a:rPr lang="zh-TW" altLang="en-US" dirty="0" smtClean="0"/>
              <a:t>任務解除</a:t>
            </a:r>
            <a:r>
              <a:rPr lang="zh-TW" altLang="en-US" dirty="0"/>
              <a:t>）則</a:t>
            </a:r>
            <a:r>
              <a:rPr lang="zh-TW" altLang="en-US" dirty="0" smtClean="0"/>
              <a:t>是上車後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797" y="160388"/>
            <a:ext cx="920576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2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計畫構想</a:t>
            </a:r>
            <a:r>
              <a:rPr lang="en-US" altLang="zh-TW" dirty="0"/>
              <a:t>-</a:t>
            </a:r>
            <a:br>
              <a:rPr lang="en-US" altLang="zh-TW" dirty="0"/>
            </a:br>
            <a:r>
              <a:rPr lang="zh-TW" altLang="en-US" dirty="0"/>
              <a:t>解決方案應滿足之需求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pSp>
        <p:nvGrpSpPr>
          <p:cNvPr id="50" name="Group 89">
            <a:extLst>
              <a:ext uri="{FF2B5EF4-FFF2-40B4-BE49-F238E27FC236}">
                <a16:creationId xmlns="" xmlns:a16="http://schemas.microsoft.com/office/drawing/2014/main" id="{5679B8A8-B04A-4D27-A72E-285101F4FE66}"/>
              </a:ext>
            </a:extLst>
          </p:cNvPr>
          <p:cNvGrpSpPr/>
          <p:nvPr/>
        </p:nvGrpSpPr>
        <p:grpSpPr>
          <a:xfrm>
            <a:off x="1231993" y="3022643"/>
            <a:ext cx="7617097" cy="2085402"/>
            <a:chOff x="2432402" y="2516597"/>
            <a:chExt cx="8697593" cy="2381219"/>
          </a:xfrm>
          <a:solidFill>
            <a:schemeClr val="accent6"/>
          </a:solidFill>
        </p:grpSpPr>
        <p:sp>
          <p:nvSpPr>
            <p:cNvPr id="51" name="Block Arc 45">
              <a:extLst>
                <a:ext uri="{FF2B5EF4-FFF2-40B4-BE49-F238E27FC236}">
                  <a16:creationId xmlns="" xmlns:a16="http://schemas.microsoft.com/office/drawing/2014/main" id="{997CA696-DC7B-4C4E-ADD9-30877729855A}"/>
                </a:ext>
              </a:extLst>
            </p:cNvPr>
            <p:cNvSpPr/>
            <p:nvPr/>
          </p:nvSpPr>
          <p:spPr>
            <a:xfrm>
              <a:off x="8766097" y="2522200"/>
              <a:ext cx="2363898" cy="2363900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2" name="Rectangle 46">
              <a:extLst>
                <a:ext uri="{FF2B5EF4-FFF2-40B4-BE49-F238E27FC236}">
                  <a16:creationId xmlns="" xmlns:a16="http://schemas.microsoft.com/office/drawing/2014/main" id="{5BD89522-DD05-4635-81B6-21ACE8DE4395}"/>
                </a:ext>
              </a:extLst>
            </p:cNvPr>
            <p:cNvSpPr/>
            <p:nvPr/>
          </p:nvSpPr>
          <p:spPr>
            <a:xfrm>
              <a:off x="2432402" y="2522200"/>
              <a:ext cx="283464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3" name="Rectangle 85">
              <a:extLst>
                <a:ext uri="{FF2B5EF4-FFF2-40B4-BE49-F238E27FC236}">
                  <a16:creationId xmlns="" xmlns:a16="http://schemas.microsoft.com/office/drawing/2014/main" id="{5FD21350-B909-44CD-9534-AE728C8F6763}"/>
                </a:ext>
              </a:extLst>
            </p:cNvPr>
            <p:cNvSpPr/>
            <p:nvPr/>
          </p:nvSpPr>
          <p:spPr>
            <a:xfrm>
              <a:off x="6059990" y="2516597"/>
              <a:ext cx="283464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4" name="Rectangle 86">
              <a:extLst>
                <a:ext uri="{FF2B5EF4-FFF2-40B4-BE49-F238E27FC236}">
                  <a16:creationId xmlns="" xmlns:a16="http://schemas.microsoft.com/office/drawing/2014/main" id="{A8B14333-70AF-477F-A3F1-4016D8D007AB}"/>
                </a:ext>
              </a:extLst>
            </p:cNvPr>
            <p:cNvSpPr/>
            <p:nvPr/>
          </p:nvSpPr>
          <p:spPr>
            <a:xfrm>
              <a:off x="4280939" y="4804108"/>
              <a:ext cx="283464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5" name="Rectangle 87">
              <a:extLst>
                <a:ext uri="{FF2B5EF4-FFF2-40B4-BE49-F238E27FC236}">
                  <a16:creationId xmlns="" xmlns:a16="http://schemas.microsoft.com/office/drawing/2014/main" id="{CD73D7D9-7939-4B14-90E7-92E1EC51FF13}"/>
                </a:ext>
              </a:extLst>
            </p:cNvPr>
            <p:cNvSpPr/>
            <p:nvPr/>
          </p:nvSpPr>
          <p:spPr>
            <a:xfrm>
              <a:off x="7902771" y="4798691"/>
              <a:ext cx="210312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6" name="Rectangle 88">
              <a:extLst>
                <a:ext uri="{FF2B5EF4-FFF2-40B4-BE49-F238E27FC236}">
                  <a16:creationId xmlns="" xmlns:a16="http://schemas.microsoft.com/office/drawing/2014/main" id="{EC3F36DE-6A4A-489D-90E5-6D8FE66C0F8D}"/>
                </a:ext>
              </a:extLst>
            </p:cNvPr>
            <p:cNvSpPr/>
            <p:nvPr/>
          </p:nvSpPr>
          <p:spPr>
            <a:xfrm>
              <a:off x="9640041" y="2522200"/>
              <a:ext cx="36576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2" name="Rectangle 86">
              <a:extLst>
                <a:ext uri="{FF2B5EF4-FFF2-40B4-BE49-F238E27FC236}">
                  <a16:creationId xmlns="" xmlns:a16="http://schemas.microsoft.com/office/drawing/2014/main" id="{A8B14333-70AF-477F-A3F1-4016D8D007AB}"/>
                </a:ext>
              </a:extLst>
            </p:cNvPr>
            <p:cNvSpPr/>
            <p:nvPr/>
          </p:nvSpPr>
          <p:spPr>
            <a:xfrm>
              <a:off x="2645899" y="4803996"/>
              <a:ext cx="2834640" cy="93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6871101" y="2710919"/>
            <a:ext cx="690674" cy="651310"/>
            <a:chOff x="6620864" y="2596909"/>
            <a:chExt cx="751917" cy="709062"/>
          </a:xfrm>
        </p:grpSpPr>
        <p:sp>
          <p:nvSpPr>
            <p:cNvPr id="61" name="橢圓 60"/>
            <p:cNvSpPr/>
            <p:nvPr/>
          </p:nvSpPr>
          <p:spPr>
            <a:xfrm>
              <a:off x="6620864" y="2596909"/>
              <a:ext cx="751917" cy="70906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Chevron 50">
              <a:extLst>
                <a:ext uri="{FF2B5EF4-FFF2-40B4-BE49-F238E27FC236}">
                  <a16:creationId xmlns=""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6884176" y="2844596"/>
              <a:ext cx="279758" cy="279758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3699066" y="2710919"/>
            <a:ext cx="690674" cy="651310"/>
            <a:chOff x="3145648" y="2352098"/>
            <a:chExt cx="788647" cy="743699"/>
          </a:xfrm>
        </p:grpSpPr>
        <p:sp>
          <p:nvSpPr>
            <p:cNvPr id="62" name="橢圓 61"/>
            <p:cNvSpPr/>
            <p:nvPr/>
          </p:nvSpPr>
          <p:spPr>
            <a:xfrm>
              <a:off x="3145648" y="2352098"/>
              <a:ext cx="788647" cy="7436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Chevron 50">
              <a:extLst>
                <a:ext uri="{FF2B5EF4-FFF2-40B4-BE49-F238E27FC236}">
                  <a16:creationId xmlns=""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3425627" y="2577236"/>
              <a:ext cx="293424" cy="29342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群組 64"/>
          <p:cNvGrpSpPr/>
          <p:nvPr/>
        </p:nvGrpSpPr>
        <p:grpSpPr>
          <a:xfrm rot="5400000">
            <a:off x="8443554" y="3508141"/>
            <a:ext cx="690674" cy="651310"/>
            <a:chOff x="3145648" y="2352098"/>
            <a:chExt cx="788647" cy="743699"/>
          </a:xfrm>
        </p:grpSpPr>
        <p:sp>
          <p:nvSpPr>
            <p:cNvPr id="66" name="橢圓 65"/>
            <p:cNvSpPr/>
            <p:nvPr/>
          </p:nvSpPr>
          <p:spPr>
            <a:xfrm>
              <a:off x="3145648" y="2352098"/>
              <a:ext cx="788647" cy="7436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Chevron 50">
              <a:extLst>
                <a:ext uri="{FF2B5EF4-FFF2-40B4-BE49-F238E27FC236}">
                  <a16:creationId xmlns=""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3425627" y="2577236"/>
              <a:ext cx="293424" cy="29342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 flipH="1">
            <a:off x="5335052" y="4733856"/>
            <a:ext cx="690674" cy="651310"/>
            <a:chOff x="3145648" y="2352098"/>
            <a:chExt cx="788647" cy="743699"/>
          </a:xfrm>
        </p:grpSpPr>
        <p:sp>
          <p:nvSpPr>
            <p:cNvPr id="69" name="橢圓 68"/>
            <p:cNvSpPr/>
            <p:nvPr/>
          </p:nvSpPr>
          <p:spPr>
            <a:xfrm>
              <a:off x="3145648" y="2352098"/>
              <a:ext cx="788647" cy="7436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Chevron 50">
              <a:extLst>
                <a:ext uri="{FF2B5EF4-FFF2-40B4-BE49-F238E27FC236}">
                  <a16:creationId xmlns=""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3425627" y="2577236"/>
              <a:ext cx="293424" cy="29342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71" name="圓角矩形 70"/>
          <p:cNvSpPr/>
          <p:nvPr/>
        </p:nvSpPr>
        <p:spPr>
          <a:xfrm>
            <a:off x="656929" y="2737874"/>
            <a:ext cx="962385" cy="55125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抵達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公車亭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1832452" y="2730974"/>
            <a:ext cx="1131805" cy="56505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查詢班次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</a:p>
        </p:txBody>
      </p:sp>
      <p:sp>
        <p:nvSpPr>
          <p:cNvPr id="73" name="矩形 72"/>
          <p:cNvSpPr/>
          <p:nvPr/>
        </p:nvSpPr>
        <p:spPr>
          <a:xfrm>
            <a:off x="72259" y="1284025"/>
            <a:ext cx="3845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 APP</a:t>
            </a:r>
            <a:r>
              <a:rPr lang="zh-TW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查詢</a:t>
            </a:r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預訂的需求</a:t>
            </a:r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符合視障者需求的友善介面設計）</a:t>
            </a:r>
            <a:endParaRPr lang="en-US" altLang="zh-TW" b="1" dirty="0" smtClean="0">
              <a:solidFill>
                <a:srgbClr val="C0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8487" y="1855038"/>
            <a:ext cx="372023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乘車需求傳遞</a:t>
            </a:r>
            <a:r>
              <a:rPr lang="zh-TW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給後台、公車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司機</a:t>
            </a:r>
            <a:r>
              <a:rPr lang="zh-TW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知悉</a:t>
            </a: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現行是由調度站文字訊息告知司機</a:t>
            </a: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與後台具雙向溝通功能</a:t>
            </a:r>
            <a:endParaRPr lang="zh-TW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5" name="圓角矩形 74"/>
          <p:cNvSpPr/>
          <p:nvPr/>
        </p:nvSpPr>
        <p:spPr>
          <a:xfrm>
            <a:off x="5262366" y="2739882"/>
            <a:ext cx="1131805" cy="54724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候車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定位點等候</a:t>
            </a:r>
          </a:p>
        </p:txBody>
      </p:sp>
      <p:sp>
        <p:nvSpPr>
          <p:cNvPr id="76" name="矩形 75"/>
          <p:cNvSpPr/>
          <p:nvPr/>
        </p:nvSpPr>
        <p:spPr>
          <a:xfrm>
            <a:off x="4158051" y="1881627"/>
            <a:ext cx="4880451" cy="830997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顯示裝置：顯示候車需求</a:t>
            </a: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使用者預訂的乘車班次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專區</a:t>
            </a: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定點設計：身障友善安全環境，且對交通妨礙最小化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158052" y="1269931"/>
            <a:ext cx="3359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 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引導走至候車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定位點的需求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163198" y="1577320"/>
            <a:ext cx="395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候車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定位磚位置設計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施的需求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406205" y="5704333"/>
            <a:ext cx="3910460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被選中」</a:t>
            </a:r>
            <a:r>
              <a:rPr lang="zh-TW" alt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公車盡可能停在定位點</a:t>
            </a:r>
            <a:endParaRPr lang="en-US" altLang="zh-TW" sz="1600" dirty="0">
              <a:solidFill>
                <a:srgbClr val="C0504D">
                  <a:lumMod val="40000"/>
                  <a:lumOff val="60000"/>
                </a:srgb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「被選中」班次</a:t>
            </a:r>
            <a:r>
              <a:rPr lang="zh-TW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訊息應可存取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，作為若班次因協助使用者乘車而誤時、及查証司機是否收到訊息之証明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141026" y="5375093"/>
            <a:ext cx="407515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「被選中」公車司機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反饋後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台的需求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3" name="圓角矩形 82"/>
          <p:cNvSpPr/>
          <p:nvPr/>
        </p:nvSpPr>
        <p:spPr>
          <a:xfrm>
            <a:off x="6978329" y="4764179"/>
            <a:ext cx="1131805" cy="54724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公車進站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圓角矩形 83"/>
          <p:cNvSpPr/>
          <p:nvPr/>
        </p:nvSpPr>
        <p:spPr>
          <a:xfrm>
            <a:off x="3007063" y="4764179"/>
            <a:ext cx="1340415" cy="54724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乘客</a:t>
            </a: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上「對」車</a:t>
            </a:r>
          </a:p>
        </p:txBody>
      </p:sp>
      <p:sp>
        <p:nvSpPr>
          <p:cNvPr id="85" name="矩形 84"/>
          <p:cNvSpPr/>
          <p:nvPr/>
        </p:nvSpPr>
        <p:spPr>
          <a:xfrm>
            <a:off x="1915081" y="5982469"/>
            <a:ext cx="3091539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車外語音播報</a:t>
            </a: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或其它方式協助乘客上車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司機下車協助乘客上車</a:t>
            </a:r>
            <a:endParaRPr kumimoji="0" lang="en-US" altLang="zh-TW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915081" y="5406285"/>
            <a:ext cx="3298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公車抵達候車區，如何通知</a:t>
            </a:r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協助預訂需求者上車的需求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7" name="圓角矩形 86"/>
          <p:cNvSpPr/>
          <p:nvPr/>
        </p:nvSpPr>
        <p:spPr>
          <a:xfrm>
            <a:off x="633836" y="4764179"/>
            <a:ext cx="783462" cy="54724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完成任務</a:t>
            </a:r>
          </a:p>
        </p:txBody>
      </p:sp>
      <p:grpSp>
        <p:nvGrpSpPr>
          <p:cNvPr id="88" name="群組 87"/>
          <p:cNvGrpSpPr/>
          <p:nvPr/>
        </p:nvGrpSpPr>
        <p:grpSpPr>
          <a:xfrm flipH="1">
            <a:off x="1407083" y="4724496"/>
            <a:ext cx="690674" cy="651310"/>
            <a:chOff x="3145648" y="2352098"/>
            <a:chExt cx="788647" cy="743699"/>
          </a:xfrm>
        </p:grpSpPr>
        <p:sp>
          <p:nvSpPr>
            <p:cNvPr id="89" name="橢圓 88"/>
            <p:cNvSpPr/>
            <p:nvPr/>
          </p:nvSpPr>
          <p:spPr>
            <a:xfrm>
              <a:off x="3145648" y="2352098"/>
              <a:ext cx="788647" cy="7436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Chevron 50">
              <a:extLst>
                <a:ext uri="{FF2B5EF4-FFF2-40B4-BE49-F238E27FC236}">
                  <a16:creationId xmlns=""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3425627" y="2577236"/>
              <a:ext cx="293424" cy="29342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0" y="5400019"/>
            <a:ext cx="16109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6.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回報後台「乘客已上車」的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例如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由需求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者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直接回報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4" name="圖片 93"/>
          <p:cNvPicPr>
            <a:picLocks noChangeAspect="1"/>
          </p:cNvPicPr>
          <p:nvPr/>
        </p:nvPicPr>
        <p:blipFill rotWithShape="1">
          <a:blip r:embed="rId2"/>
          <a:srcRect l="5220" t="10921"/>
          <a:stretch/>
        </p:blipFill>
        <p:spPr>
          <a:xfrm>
            <a:off x="7819741" y="1292096"/>
            <a:ext cx="1040652" cy="580883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" y="87460"/>
            <a:ext cx="1242195" cy="861718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" y="2755518"/>
            <a:ext cx="558799" cy="525042"/>
          </a:xfrm>
          <a:prstGeom prst="rect">
            <a:avLst/>
          </a:prstGeom>
        </p:spPr>
      </p:pic>
      <p:grpSp>
        <p:nvGrpSpPr>
          <p:cNvPr id="102" name="群組 101"/>
          <p:cNvGrpSpPr/>
          <p:nvPr/>
        </p:nvGrpSpPr>
        <p:grpSpPr>
          <a:xfrm>
            <a:off x="7517376" y="3765767"/>
            <a:ext cx="1274459" cy="1274459"/>
            <a:chOff x="7534872" y="3787618"/>
            <a:chExt cx="1274459" cy="1274459"/>
          </a:xfrm>
        </p:grpSpPr>
        <p:pic>
          <p:nvPicPr>
            <p:cNvPr id="98" name="圖片 9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4872" y="3787618"/>
              <a:ext cx="1274459" cy="1274459"/>
            </a:xfrm>
            <a:prstGeom prst="rect">
              <a:avLst/>
            </a:prstGeom>
          </p:spPr>
        </p:pic>
        <p:cxnSp>
          <p:nvCxnSpPr>
            <p:cNvPr id="100" name="直線接點 99"/>
            <p:cNvCxnSpPr/>
            <p:nvPr/>
          </p:nvCxnSpPr>
          <p:spPr>
            <a:xfrm>
              <a:off x="7972425" y="4481335"/>
              <a:ext cx="137709" cy="24316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1725682" y="4032682"/>
            <a:ext cx="1288437" cy="1288437"/>
            <a:chOff x="1793102" y="4178986"/>
            <a:chExt cx="1104820" cy="1104820"/>
          </a:xfrm>
        </p:grpSpPr>
        <p:pic>
          <p:nvPicPr>
            <p:cNvPr id="103" name="圖片 10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102" y="4178986"/>
              <a:ext cx="1104820" cy="1104820"/>
            </a:xfrm>
            <a:prstGeom prst="rect">
              <a:avLst/>
            </a:prstGeom>
          </p:spPr>
        </p:pic>
        <p:cxnSp>
          <p:nvCxnSpPr>
            <p:cNvPr id="104" name="直線接點 103"/>
            <p:cNvCxnSpPr/>
            <p:nvPr/>
          </p:nvCxnSpPr>
          <p:spPr>
            <a:xfrm>
              <a:off x="2229690" y="4809444"/>
              <a:ext cx="137709" cy="24316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文字方塊 57"/>
          <p:cNvSpPr txBox="1"/>
          <p:nvPr/>
        </p:nvSpPr>
        <p:spPr>
          <a:xfrm>
            <a:off x="442333" y="3780948"/>
            <a:ext cx="9128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願景</a:t>
            </a:r>
            <a:r>
              <a:rPr lang="zh-TW" altLang="en-US" sz="20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：以系統性整合方案、提供身障者搭乘公車的無障礙服務</a:t>
            </a:r>
            <a:endParaRPr lang="zh-TW" altLang="en-US" sz="20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90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67100" y="6342596"/>
            <a:ext cx="2057400" cy="365125"/>
          </a:xfrm>
        </p:spPr>
        <p:txBody>
          <a:bodyPr/>
          <a:lstStyle/>
          <a:p>
            <a:fld id="{D49F7C81-5AFA-4760-BB37-FBDF119EE876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858590" y="2262726"/>
            <a:ext cx="5593348" cy="4250974"/>
            <a:chOff x="1239" y="782"/>
            <a:chExt cx="3410" cy="2966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2073" y="1547"/>
              <a:ext cx="1701" cy="1472"/>
            </a:xfrm>
            <a:prstGeom prst="triangle">
              <a:avLst>
                <a:gd name="adj" fmla="val 50000"/>
              </a:avLst>
            </a:prstGeom>
            <a:noFill/>
            <a:ln w="7620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gray">
            <a:xfrm>
              <a:off x="2297" y="782"/>
              <a:ext cx="1302" cy="1302"/>
            </a:xfrm>
            <a:prstGeom prst="ellipse">
              <a:avLst/>
            </a:prstGeom>
            <a:solidFill>
              <a:srgbClr val="92D050"/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gray">
            <a:xfrm>
              <a:off x="1239" y="2446"/>
              <a:ext cx="1302" cy="130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gray">
            <a:xfrm>
              <a:off x="3347" y="2446"/>
              <a:ext cx="1302" cy="130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gray">
            <a:xfrm>
              <a:off x="2558" y="1324"/>
              <a:ext cx="760" cy="760"/>
            </a:xfrm>
            <a:prstGeom prst="ellipse">
              <a:avLst/>
            </a:prstGeom>
            <a:solidFill>
              <a:srgbClr val="FFFF00"/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 smtClean="0"/>
                <a:t>需求者端（視</a:t>
              </a:r>
              <a:r>
                <a:rPr lang="en-US" altLang="zh-TW" sz="1800" dirty="0" smtClean="0"/>
                <a:t>/</a:t>
              </a:r>
              <a:r>
                <a:rPr lang="zh-TW" altLang="en-US" sz="1800" dirty="0" smtClean="0"/>
                <a:t>身障者</a:t>
              </a:r>
              <a:r>
                <a:rPr lang="en-US" altLang="zh-TW" sz="1800" dirty="0" smtClean="0"/>
                <a:t>)</a:t>
              </a:r>
              <a:endParaRPr lang="zh-TW" altLang="en-US" sz="1800" dirty="0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gray">
            <a:xfrm>
              <a:off x="1734" y="2564"/>
              <a:ext cx="760" cy="760"/>
            </a:xfrm>
            <a:prstGeom prst="ellipse">
              <a:avLst/>
            </a:prstGeom>
            <a:solidFill>
              <a:srgbClr val="FFFF00"/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 smtClean="0"/>
                <a:t>服務供給端</a:t>
              </a:r>
              <a:r>
                <a:rPr lang="en-US" altLang="zh-TW" sz="1800" dirty="0" smtClean="0"/>
                <a:t>(</a:t>
              </a:r>
              <a:r>
                <a:rPr lang="zh-TW" altLang="en-US" sz="1800" dirty="0" smtClean="0"/>
                <a:t>司機</a:t>
              </a:r>
              <a:r>
                <a:rPr lang="en-US" altLang="zh-TW" sz="1800" dirty="0" smtClean="0"/>
                <a:t>/</a:t>
              </a:r>
              <a:r>
                <a:rPr lang="zh-TW" altLang="en-US" sz="1800" dirty="0" smtClean="0"/>
                <a:t>後台）</a:t>
              </a:r>
              <a:endParaRPr lang="zh-TW" altLang="en-US" sz="1800" dirty="0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gray">
            <a:xfrm>
              <a:off x="3389" y="2586"/>
              <a:ext cx="761" cy="761"/>
            </a:xfrm>
            <a:prstGeom prst="ellipse">
              <a:avLst/>
            </a:prstGeom>
            <a:solidFill>
              <a:srgbClr val="FFFF00"/>
            </a:solidFill>
            <a:ln w="38100" algn="ctr">
              <a:solidFill>
                <a:srgbClr val="969696"/>
              </a:solidFill>
              <a:round/>
              <a:headEnd/>
              <a:tailEnd/>
            </a:ln>
          </p:spPr>
          <p:txBody>
            <a:bodyPr lIns="45720" tIns="44450" rIns="45720" bIns="44450" anchor="ctr" anchorCtr="1"/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 smtClean="0"/>
                <a:t>基礎設施端（公車站</a:t>
              </a:r>
              <a:r>
                <a:rPr lang="en-US" altLang="zh-TW" sz="1800" dirty="0" smtClean="0"/>
                <a:t>/</a:t>
              </a:r>
              <a:r>
                <a:rPr lang="zh-TW" altLang="en-US" sz="1800" dirty="0" smtClean="0"/>
                <a:t>亭）</a:t>
              </a:r>
              <a:endParaRPr lang="zh-TW" altLang="en-US" sz="18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211706" y="891303"/>
            <a:ext cx="8514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對象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需求者：所有身障者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並須特別考量視障者的需求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技術供給者：鼓勵以學校為主、組成跨域與產學研合作研究團隊，以單一整合型研究計畫方式、驗證可滿足下列需求的解決方案之可行性與可複製性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整合解決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使用者友善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專屬候車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位置設計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亭乘車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公車業者提供的到位服務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全民的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標題 4"/>
          <p:cNvSpPr txBox="1">
            <a:spLocks/>
          </p:cNvSpPr>
          <p:nvPr/>
        </p:nvSpPr>
        <p:spPr>
          <a:xfrm>
            <a:off x="459836" y="42565"/>
            <a:ext cx="8266774" cy="79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46929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3200" dirty="0" smtClean="0"/>
              <a:t>計畫構想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研究構面</a:t>
            </a:r>
            <a:endParaRPr lang="zh-TW" altLang="en-US" sz="32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1" y="87460"/>
            <a:ext cx="1242195" cy="861718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35" y="4109851"/>
            <a:ext cx="1351461" cy="134296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729646" y="2205134"/>
            <a:ext cx="3327304" cy="1815882"/>
          </a:xfrm>
          <a:prstGeom prst="rect">
            <a:avLst/>
          </a:prstGeom>
          <a:ln w="158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/>
              <a:t>設計為符合</a:t>
            </a:r>
            <a:r>
              <a:rPr lang="zh-TW" altLang="en-US" sz="1400" dirty="0"/>
              <a:t>視</a:t>
            </a:r>
            <a:r>
              <a:rPr lang="zh-TW" altLang="en-US" sz="1400" dirty="0" smtClean="0"/>
              <a:t>障者需求所開發的</a:t>
            </a:r>
            <a:r>
              <a:rPr lang="zh-TW" altLang="en-US" sz="1400" dirty="0"/>
              <a:t>友善</a:t>
            </a:r>
            <a:r>
              <a:rPr lang="zh-TW" altLang="en-US" sz="1400" dirty="0" smtClean="0"/>
              <a:t>介面操作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/>
              <a:t>可跨</a:t>
            </a:r>
            <a:r>
              <a:rPr lang="zh-TW" altLang="en-US" sz="1400" dirty="0"/>
              <a:t>平台（</a:t>
            </a:r>
            <a:r>
              <a:rPr lang="en-US" altLang="zh-TW" sz="1400" dirty="0"/>
              <a:t>Android / iOS</a:t>
            </a:r>
            <a:r>
              <a:rPr lang="zh-TW" altLang="en-US" sz="1400" dirty="0" smtClean="0"/>
              <a:t>）應用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/>
              <a:t>可選擇</a:t>
            </a:r>
            <a:r>
              <a:rPr lang="zh-TW" altLang="en-US" sz="1400" dirty="0"/>
              <a:t>公車路線與行駛方向</a:t>
            </a:r>
            <a:r>
              <a:rPr lang="zh-TW" altLang="en-US" sz="1400" dirty="0" smtClean="0"/>
              <a:t>，並可發出上車預訂申請（及下車提醒），確認預訂申請資訊可回傳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zh-TW" sz="1400" dirty="0" smtClean="0"/>
              <a:t>系統</a:t>
            </a:r>
            <a:r>
              <a:rPr lang="zh-TW" altLang="en-US" sz="1400" dirty="0" smtClean="0"/>
              <a:t>有</a:t>
            </a:r>
            <a:r>
              <a:rPr lang="zh-TW" altLang="zh-TW" sz="1400" dirty="0" smtClean="0"/>
              <a:t>身分</a:t>
            </a:r>
            <a:r>
              <a:rPr lang="zh-TW" altLang="zh-TW" sz="1400" dirty="0"/>
              <a:t>驗證，僅讓視障者</a:t>
            </a:r>
            <a:r>
              <a:rPr lang="zh-TW" altLang="zh-TW" sz="1400" dirty="0" smtClean="0"/>
              <a:t>或</a:t>
            </a:r>
            <a:r>
              <a:rPr lang="zh-TW" altLang="en-US" sz="1400" dirty="0" smtClean="0"/>
              <a:t>身</a:t>
            </a:r>
            <a:r>
              <a:rPr lang="zh-TW" altLang="zh-TW" sz="1400" dirty="0" smtClean="0"/>
              <a:t>障</a:t>
            </a:r>
            <a:r>
              <a:rPr lang="zh-TW" altLang="zh-TW" sz="1400" dirty="0"/>
              <a:t>者使用</a:t>
            </a:r>
            <a:endParaRPr lang="zh-TW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4049388" y="2474759"/>
            <a:ext cx="1585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94004" y="275304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具雙向回饋資訊功能</a:t>
            </a:r>
          </a:p>
        </p:txBody>
      </p:sp>
      <p:sp>
        <p:nvSpPr>
          <p:cNvPr id="21" name="矩形 20"/>
          <p:cNvSpPr/>
          <p:nvPr/>
        </p:nvSpPr>
        <p:spPr>
          <a:xfrm>
            <a:off x="2025492" y="5834237"/>
            <a:ext cx="1811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智慧車載</a:t>
            </a:r>
            <a:r>
              <a:rPr lang="en-US" altLang="zh-TW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行控中心系統</a:t>
            </a:r>
            <a:endParaRPr lang="zh-TW" altLang="en-US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71448" y="5906008"/>
            <a:ext cx="1585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友善引導候車系統</a:t>
            </a:r>
          </a:p>
        </p:txBody>
      </p:sp>
      <p:sp>
        <p:nvSpPr>
          <p:cNvPr id="23" name="矩形 22"/>
          <p:cNvSpPr/>
          <p:nvPr/>
        </p:nvSpPr>
        <p:spPr>
          <a:xfrm>
            <a:off x="33088" y="4891839"/>
            <a:ext cx="2180477" cy="1815882"/>
          </a:xfrm>
          <a:prstGeom prst="rect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可取得公車動態資訊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傳至需求者的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可處理訂車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申請，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並將訊息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給司機（文字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語音）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可智慧判斷要將訂車訊息傳給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哪一部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可存取雙向回饋資訊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121953" y="4680292"/>
            <a:ext cx="2013686" cy="2031325"/>
          </a:xfrm>
          <a:prstGeom prst="rect">
            <a:avLst/>
          </a:prstGeom>
          <a:ln w="158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安全且影響交通最小的友善候車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定位點設計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視障者抵達站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亭後，安全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引導至友善候車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點設計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引導視障者上車設計（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或其它解決方案）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77003" y="3355971"/>
            <a:ext cx="24506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考量結合使用公車上現有通訊網路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傳遞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訊息延遲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時間不能過長，致使使用者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與司機</a:t>
            </a:r>
            <a:r>
              <a:rPr lang="zh-TW" altLang="en-US" sz="1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無法及時</a:t>
            </a:r>
            <a:r>
              <a:rPr lang="zh-TW" altLang="en-US" sz="1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</a:t>
            </a:r>
            <a:endParaRPr lang="en-US" altLang="zh-TW" sz="14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手繪多邊形 34"/>
          <p:cNvSpPr/>
          <p:nvPr/>
        </p:nvSpPr>
        <p:spPr>
          <a:xfrm>
            <a:off x="4290002" y="2436116"/>
            <a:ext cx="385578" cy="307942"/>
          </a:xfrm>
          <a:custGeom>
            <a:avLst/>
            <a:gdLst>
              <a:gd name="connsiteX0" fmla="*/ 292941 w 585882"/>
              <a:gd name="connsiteY0" fmla="*/ 0 h 467916"/>
              <a:gd name="connsiteX1" fmla="*/ 585882 w 585882"/>
              <a:gd name="connsiteY1" fmla="*/ 467916 h 467916"/>
              <a:gd name="connsiteX2" fmla="*/ 292941 w 585882"/>
              <a:gd name="connsiteY2" fmla="*/ 307415 h 467916"/>
              <a:gd name="connsiteX3" fmla="*/ 0 w 585882"/>
              <a:gd name="connsiteY3" fmla="*/ 467916 h 4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82" h="467916">
                <a:moveTo>
                  <a:pt x="292941" y="0"/>
                </a:moveTo>
                <a:lnTo>
                  <a:pt x="585882" y="467916"/>
                </a:lnTo>
                <a:lnTo>
                  <a:pt x="292941" y="307415"/>
                </a:lnTo>
                <a:lnTo>
                  <a:pt x="0" y="4679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angle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3696003" y="769084"/>
            <a:ext cx="1573576" cy="1573579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FFC000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9" name="橢圓 38"/>
          <p:cNvSpPr/>
          <p:nvPr/>
        </p:nvSpPr>
        <p:spPr>
          <a:xfrm>
            <a:off x="3763072" y="836154"/>
            <a:ext cx="1439437" cy="14394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0" name="橢圓 39"/>
          <p:cNvSpPr/>
          <p:nvPr/>
        </p:nvSpPr>
        <p:spPr>
          <a:xfrm>
            <a:off x="3774995" y="928576"/>
            <a:ext cx="1278594" cy="12785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" name="橢圓 3"/>
          <p:cNvSpPr/>
          <p:nvPr/>
        </p:nvSpPr>
        <p:spPr>
          <a:xfrm rot="1800000">
            <a:off x="3657600" y="3066109"/>
            <a:ext cx="1828800" cy="18288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手繪多邊形 68"/>
          <p:cNvSpPr/>
          <p:nvPr/>
        </p:nvSpPr>
        <p:spPr>
          <a:xfrm rot="17280000">
            <a:off x="2967632" y="3396874"/>
            <a:ext cx="385578" cy="307942"/>
          </a:xfrm>
          <a:custGeom>
            <a:avLst/>
            <a:gdLst>
              <a:gd name="connsiteX0" fmla="*/ 292941 w 585882"/>
              <a:gd name="connsiteY0" fmla="*/ 0 h 467916"/>
              <a:gd name="connsiteX1" fmla="*/ 585882 w 585882"/>
              <a:gd name="connsiteY1" fmla="*/ 467916 h 467916"/>
              <a:gd name="connsiteX2" fmla="*/ 292941 w 585882"/>
              <a:gd name="connsiteY2" fmla="*/ 307415 h 467916"/>
              <a:gd name="connsiteX3" fmla="*/ 0 w 585882"/>
              <a:gd name="connsiteY3" fmla="*/ 467916 h 4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82" h="467916">
                <a:moveTo>
                  <a:pt x="292941" y="0"/>
                </a:moveTo>
                <a:lnTo>
                  <a:pt x="585882" y="467916"/>
                </a:lnTo>
                <a:lnTo>
                  <a:pt x="292941" y="307415"/>
                </a:lnTo>
                <a:lnTo>
                  <a:pt x="0" y="4679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angle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1390038" y="2444466"/>
            <a:ext cx="1573576" cy="1573579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FFC000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1" name="橢圓 80"/>
          <p:cNvSpPr/>
          <p:nvPr/>
        </p:nvSpPr>
        <p:spPr>
          <a:xfrm>
            <a:off x="1457107" y="2511536"/>
            <a:ext cx="1439437" cy="14394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2" name="橢圓 81"/>
          <p:cNvSpPr/>
          <p:nvPr/>
        </p:nvSpPr>
        <p:spPr>
          <a:xfrm>
            <a:off x="1537528" y="2591957"/>
            <a:ext cx="1278594" cy="12785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4" name="文字方塊 83"/>
          <p:cNvSpPr txBox="1"/>
          <p:nvPr/>
        </p:nvSpPr>
        <p:spPr>
          <a:xfrm>
            <a:off x="1535407" y="2945713"/>
            <a:ext cx="1202626" cy="7772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endParaRPr lang="en-US" sz="1200" dirty="0" smtClean="0"/>
          </a:p>
        </p:txBody>
      </p:sp>
      <p:sp>
        <p:nvSpPr>
          <p:cNvPr id="88" name="手繪多邊形 87"/>
          <p:cNvSpPr/>
          <p:nvPr/>
        </p:nvSpPr>
        <p:spPr>
          <a:xfrm rot="12960000">
            <a:off x="3472732" y="4951413"/>
            <a:ext cx="385578" cy="307942"/>
          </a:xfrm>
          <a:custGeom>
            <a:avLst/>
            <a:gdLst>
              <a:gd name="connsiteX0" fmla="*/ 292941 w 585882"/>
              <a:gd name="connsiteY0" fmla="*/ 0 h 467916"/>
              <a:gd name="connsiteX1" fmla="*/ 585882 w 585882"/>
              <a:gd name="connsiteY1" fmla="*/ 467916 h 467916"/>
              <a:gd name="connsiteX2" fmla="*/ 292941 w 585882"/>
              <a:gd name="connsiteY2" fmla="*/ 307415 h 467916"/>
              <a:gd name="connsiteX3" fmla="*/ 0 w 585882"/>
              <a:gd name="connsiteY3" fmla="*/ 467916 h 4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82" h="467916">
                <a:moveTo>
                  <a:pt x="292941" y="0"/>
                </a:moveTo>
                <a:lnTo>
                  <a:pt x="585882" y="467916"/>
                </a:lnTo>
                <a:lnTo>
                  <a:pt x="292941" y="307415"/>
                </a:lnTo>
                <a:lnTo>
                  <a:pt x="0" y="4679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angle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7" name="橢圓 136"/>
          <p:cNvSpPr/>
          <p:nvPr/>
        </p:nvSpPr>
        <p:spPr>
          <a:xfrm>
            <a:off x="2270838" y="5155291"/>
            <a:ext cx="1573576" cy="1573579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00B050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8" name="橢圓 137"/>
          <p:cNvSpPr/>
          <p:nvPr/>
        </p:nvSpPr>
        <p:spPr>
          <a:xfrm>
            <a:off x="2337907" y="5222361"/>
            <a:ext cx="1439437" cy="14394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9" name="橢圓 138"/>
          <p:cNvSpPr/>
          <p:nvPr/>
        </p:nvSpPr>
        <p:spPr>
          <a:xfrm>
            <a:off x="2418328" y="5302782"/>
            <a:ext cx="1278594" cy="12785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45" name="手繪多邊形 144"/>
          <p:cNvSpPr/>
          <p:nvPr/>
        </p:nvSpPr>
        <p:spPr>
          <a:xfrm rot="8640000">
            <a:off x="5107272" y="4951413"/>
            <a:ext cx="385578" cy="307942"/>
          </a:xfrm>
          <a:custGeom>
            <a:avLst/>
            <a:gdLst>
              <a:gd name="connsiteX0" fmla="*/ 292941 w 585882"/>
              <a:gd name="connsiteY0" fmla="*/ 0 h 467916"/>
              <a:gd name="connsiteX1" fmla="*/ 585882 w 585882"/>
              <a:gd name="connsiteY1" fmla="*/ 467916 h 467916"/>
              <a:gd name="connsiteX2" fmla="*/ 292941 w 585882"/>
              <a:gd name="connsiteY2" fmla="*/ 307415 h 467916"/>
              <a:gd name="connsiteX3" fmla="*/ 0 w 585882"/>
              <a:gd name="connsiteY3" fmla="*/ 467916 h 4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82" h="467916">
                <a:moveTo>
                  <a:pt x="292941" y="0"/>
                </a:moveTo>
                <a:lnTo>
                  <a:pt x="585882" y="467916"/>
                </a:lnTo>
                <a:lnTo>
                  <a:pt x="292941" y="307415"/>
                </a:lnTo>
                <a:lnTo>
                  <a:pt x="0" y="4679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angle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6" name="橢圓 155"/>
          <p:cNvSpPr/>
          <p:nvPr/>
        </p:nvSpPr>
        <p:spPr>
          <a:xfrm>
            <a:off x="5121168" y="5155291"/>
            <a:ext cx="1573576" cy="1573579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FF0000"/>
              </a:gs>
              <a:gs pos="100000">
                <a:srgbClr val="7030A0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5188237" y="5222361"/>
            <a:ext cx="1439437" cy="14394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58" name="橢圓 157"/>
          <p:cNvSpPr/>
          <p:nvPr/>
        </p:nvSpPr>
        <p:spPr>
          <a:xfrm>
            <a:off x="5282275" y="5315365"/>
            <a:ext cx="1278594" cy="12785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64" name="手繪多邊形 163"/>
          <p:cNvSpPr/>
          <p:nvPr/>
        </p:nvSpPr>
        <p:spPr>
          <a:xfrm rot="4320000">
            <a:off x="5612372" y="3396874"/>
            <a:ext cx="385578" cy="307942"/>
          </a:xfrm>
          <a:custGeom>
            <a:avLst/>
            <a:gdLst>
              <a:gd name="connsiteX0" fmla="*/ 292941 w 585882"/>
              <a:gd name="connsiteY0" fmla="*/ 0 h 467916"/>
              <a:gd name="connsiteX1" fmla="*/ 585882 w 585882"/>
              <a:gd name="connsiteY1" fmla="*/ 467916 h 467916"/>
              <a:gd name="connsiteX2" fmla="*/ 292941 w 585882"/>
              <a:gd name="connsiteY2" fmla="*/ 307415 h 467916"/>
              <a:gd name="connsiteX3" fmla="*/ 0 w 585882"/>
              <a:gd name="connsiteY3" fmla="*/ 467916 h 4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882" h="467916">
                <a:moveTo>
                  <a:pt x="292941" y="0"/>
                </a:moveTo>
                <a:lnTo>
                  <a:pt x="585882" y="467916"/>
                </a:lnTo>
                <a:lnTo>
                  <a:pt x="292941" y="307415"/>
                </a:lnTo>
                <a:lnTo>
                  <a:pt x="0" y="4679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 prst="angle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5" name="橢圓 174"/>
          <p:cNvSpPr/>
          <p:nvPr/>
        </p:nvSpPr>
        <p:spPr>
          <a:xfrm>
            <a:off x="6001968" y="2444466"/>
            <a:ext cx="1573576" cy="1573579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FFFF00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橢圓 175"/>
          <p:cNvSpPr/>
          <p:nvPr/>
        </p:nvSpPr>
        <p:spPr>
          <a:xfrm>
            <a:off x="6069037" y="2511536"/>
            <a:ext cx="1439437" cy="143944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7" name="橢圓 176"/>
          <p:cNvSpPr/>
          <p:nvPr/>
        </p:nvSpPr>
        <p:spPr>
          <a:xfrm>
            <a:off x="6149458" y="2591957"/>
            <a:ext cx="1278594" cy="127859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81000" dist="292100" dir="33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285750" h="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3" name="Freeform 5"/>
          <p:cNvSpPr>
            <a:spLocks/>
          </p:cNvSpPr>
          <p:nvPr/>
        </p:nvSpPr>
        <p:spPr bwMode="auto">
          <a:xfrm rot="1828692">
            <a:off x="4873875" y="3249278"/>
            <a:ext cx="1042582" cy="798536"/>
          </a:xfrm>
          <a:custGeom>
            <a:avLst/>
            <a:gdLst>
              <a:gd name="T0" fmla="*/ 0 w 2418"/>
              <a:gd name="T1" fmla="*/ 0 h 1843"/>
              <a:gd name="T2" fmla="*/ 2418 w 2418"/>
              <a:gd name="T3" fmla="*/ 1756 h 1843"/>
              <a:gd name="T4" fmla="*/ 2152 w 2418"/>
              <a:gd name="T5" fmla="*/ 1843 h 1843"/>
              <a:gd name="T6" fmla="*/ 0 w 2418"/>
              <a:gd name="T7" fmla="*/ 279 h 1843"/>
              <a:gd name="T8" fmla="*/ 0 w 2418"/>
              <a:gd name="T9" fmla="*/ 0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8" h="1843">
                <a:moveTo>
                  <a:pt x="0" y="0"/>
                </a:moveTo>
                <a:cubicBezTo>
                  <a:pt x="1101" y="0"/>
                  <a:pt x="2077" y="709"/>
                  <a:pt x="2418" y="1756"/>
                </a:cubicBezTo>
                <a:lnTo>
                  <a:pt x="2152" y="1843"/>
                </a:lnTo>
                <a:cubicBezTo>
                  <a:pt x="1849" y="910"/>
                  <a:pt x="980" y="279"/>
                  <a:pt x="0" y="2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6"/>
          <p:cNvSpPr>
            <a:spLocks/>
          </p:cNvSpPr>
          <p:nvPr/>
        </p:nvSpPr>
        <p:spPr bwMode="auto">
          <a:xfrm rot="1828692">
            <a:off x="4902182" y="4057756"/>
            <a:ext cx="616581" cy="1230574"/>
          </a:xfrm>
          <a:custGeom>
            <a:avLst/>
            <a:gdLst>
              <a:gd name="T0" fmla="*/ 1088 w 1428"/>
              <a:gd name="T1" fmla="*/ 0 h 2842"/>
              <a:gd name="T2" fmla="*/ 164 w 1428"/>
              <a:gd name="T3" fmla="*/ 2842 h 2842"/>
              <a:gd name="T4" fmla="*/ 0 w 1428"/>
              <a:gd name="T5" fmla="*/ 2616 h 2842"/>
              <a:gd name="T6" fmla="*/ 822 w 1428"/>
              <a:gd name="T7" fmla="*/ 87 h 2842"/>
              <a:gd name="T8" fmla="*/ 1088 w 1428"/>
              <a:gd name="T9" fmla="*/ 0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8" h="2842">
                <a:moveTo>
                  <a:pt x="1088" y="0"/>
                </a:moveTo>
                <a:cubicBezTo>
                  <a:pt x="1428" y="1047"/>
                  <a:pt x="1055" y="2195"/>
                  <a:pt x="164" y="2842"/>
                </a:cubicBezTo>
                <a:lnTo>
                  <a:pt x="0" y="2616"/>
                </a:lnTo>
                <a:cubicBezTo>
                  <a:pt x="793" y="2040"/>
                  <a:pt x="1124" y="1019"/>
                  <a:pt x="822" y="87"/>
                </a:cubicBezTo>
                <a:lnTo>
                  <a:pt x="108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7"/>
          <p:cNvSpPr>
            <a:spLocks/>
          </p:cNvSpPr>
          <p:nvPr/>
        </p:nvSpPr>
        <p:spPr bwMode="auto">
          <a:xfrm rot="1828692">
            <a:off x="3447354" y="4644978"/>
            <a:ext cx="1289214" cy="378572"/>
          </a:xfrm>
          <a:custGeom>
            <a:avLst/>
            <a:gdLst>
              <a:gd name="T0" fmla="*/ 2988 w 2988"/>
              <a:gd name="T1" fmla="*/ 226 h 873"/>
              <a:gd name="T2" fmla="*/ 0 w 2988"/>
              <a:gd name="T3" fmla="*/ 226 h 873"/>
              <a:gd name="T4" fmla="*/ 164 w 2988"/>
              <a:gd name="T5" fmla="*/ 0 h 873"/>
              <a:gd name="T6" fmla="*/ 2824 w 2988"/>
              <a:gd name="T7" fmla="*/ 0 h 873"/>
              <a:gd name="T8" fmla="*/ 2988 w 2988"/>
              <a:gd name="T9" fmla="*/ 226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8" h="873">
                <a:moveTo>
                  <a:pt x="2988" y="226"/>
                </a:moveTo>
                <a:cubicBezTo>
                  <a:pt x="2097" y="873"/>
                  <a:pt x="891" y="873"/>
                  <a:pt x="0" y="226"/>
                </a:cubicBezTo>
                <a:lnTo>
                  <a:pt x="164" y="0"/>
                </a:lnTo>
                <a:cubicBezTo>
                  <a:pt x="957" y="576"/>
                  <a:pt x="2031" y="576"/>
                  <a:pt x="2824" y="0"/>
                </a:cubicBezTo>
                <a:lnTo>
                  <a:pt x="2988" y="226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8"/>
          <p:cNvSpPr>
            <a:spLocks/>
          </p:cNvSpPr>
          <p:nvPr/>
        </p:nvSpPr>
        <p:spPr bwMode="auto">
          <a:xfrm rot="1828692">
            <a:off x="3381610" y="3162849"/>
            <a:ext cx="616581" cy="1230574"/>
          </a:xfrm>
          <a:custGeom>
            <a:avLst/>
            <a:gdLst>
              <a:gd name="T0" fmla="*/ 1264 w 1428"/>
              <a:gd name="T1" fmla="*/ 2842 h 2842"/>
              <a:gd name="T2" fmla="*/ 341 w 1428"/>
              <a:gd name="T3" fmla="*/ 0 h 2842"/>
              <a:gd name="T4" fmla="*/ 607 w 1428"/>
              <a:gd name="T5" fmla="*/ 87 h 2842"/>
              <a:gd name="T6" fmla="*/ 1428 w 1428"/>
              <a:gd name="T7" fmla="*/ 2616 h 2842"/>
              <a:gd name="T8" fmla="*/ 1264 w 1428"/>
              <a:gd name="T9" fmla="*/ 2842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8" h="2842">
                <a:moveTo>
                  <a:pt x="1264" y="2842"/>
                </a:moveTo>
                <a:cubicBezTo>
                  <a:pt x="373" y="2195"/>
                  <a:pt x="0" y="1047"/>
                  <a:pt x="341" y="0"/>
                </a:cubicBezTo>
                <a:lnTo>
                  <a:pt x="607" y="87"/>
                </a:lnTo>
                <a:cubicBezTo>
                  <a:pt x="304" y="1019"/>
                  <a:pt x="635" y="2040"/>
                  <a:pt x="1428" y="2616"/>
                </a:cubicBezTo>
                <a:lnTo>
                  <a:pt x="1264" y="284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9"/>
          <p:cNvSpPr>
            <a:spLocks/>
          </p:cNvSpPr>
          <p:nvPr/>
        </p:nvSpPr>
        <p:spPr bwMode="auto">
          <a:xfrm rot="1828692">
            <a:off x="3974552" y="2720251"/>
            <a:ext cx="1043444" cy="798536"/>
          </a:xfrm>
          <a:custGeom>
            <a:avLst/>
            <a:gdLst>
              <a:gd name="T0" fmla="*/ 0 w 2417"/>
              <a:gd name="T1" fmla="*/ 1756 h 1843"/>
              <a:gd name="T2" fmla="*/ 2417 w 2417"/>
              <a:gd name="T3" fmla="*/ 0 h 1843"/>
              <a:gd name="T4" fmla="*/ 2417 w 2417"/>
              <a:gd name="T5" fmla="*/ 279 h 1843"/>
              <a:gd name="T6" fmla="*/ 266 w 2417"/>
              <a:gd name="T7" fmla="*/ 1843 h 1843"/>
              <a:gd name="T8" fmla="*/ 0 w 2417"/>
              <a:gd name="T9" fmla="*/ 1756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7" h="1843">
                <a:moveTo>
                  <a:pt x="0" y="1756"/>
                </a:moveTo>
                <a:cubicBezTo>
                  <a:pt x="340" y="709"/>
                  <a:pt x="1316" y="0"/>
                  <a:pt x="2417" y="0"/>
                </a:cubicBezTo>
                <a:lnTo>
                  <a:pt x="2417" y="279"/>
                </a:lnTo>
                <a:cubicBezTo>
                  <a:pt x="1437" y="279"/>
                  <a:pt x="568" y="910"/>
                  <a:pt x="266" y="1843"/>
                </a:cubicBezTo>
                <a:lnTo>
                  <a:pt x="0" y="1756"/>
                </a:lnTo>
                <a:close/>
              </a:path>
            </a:pathLst>
          </a:custGeom>
          <a:solidFill>
            <a:srgbClr val="7075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9" name="群組 188"/>
          <p:cNvGrpSpPr/>
          <p:nvPr/>
        </p:nvGrpSpPr>
        <p:grpSpPr>
          <a:xfrm>
            <a:off x="2738033" y="5542922"/>
            <a:ext cx="698310" cy="772727"/>
            <a:chOff x="35438364" y="7237845"/>
            <a:chExt cx="2540673" cy="3023931"/>
          </a:xfrm>
          <a:solidFill>
            <a:schemeClr val="bg1">
              <a:lumMod val="50000"/>
            </a:schemeClr>
          </a:solidFill>
        </p:grpSpPr>
        <p:sp>
          <p:nvSpPr>
            <p:cNvPr id="190" name="手繪多邊形 189"/>
            <p:cNvSpPr>
              <a:spLocks/>
            </p:cNvSpPr>
            <p:nvPr/>
          </p:nvSpPr>
          <p:spPr bwMode="auto">
            <a:xfrm>
              <a:off x="35438364" y="7237845"/>
              <a:ext cx="2540673" cy="3023931"/>
            </a:xfrm>
            <a:custGeom>
              <a:avLst/>
              <a:gdLst>
                <a:gd name="connsiteX0" fmla="*/ 1026103 w 3397398"/>
                <a:gd name="connsiteY0" fmla="*/ 1309933 h 4043611"/>
                <a:gd name="connsiteX1" fmla="*/ 904043 w 3397398"/>
                <a:gd name="connsiteY1" fmla="*/ 1389191 h 4043611"/>
                <a:gd name="connsiteX2" fmla="*/ 834187 w 3397398"/>
                <a:gd name="connsiteY2" fmla="*/ 1454039 h 4043611"/>
                <a:gd name="connsiteX3" fmla="*/ 740931 w 3397398"/>
                <a:gd name="connsiteY3" fmla="*/ 1462327 h 4043611"/>
                <a:gd name="connsiteX4" fmla="*/ 596907 w 3397398"/>
                <a:gd name="connsiteY4" fmla="*/ 1478899 h 4043611"/>
                <a:gd name="connsiteX5" fmla="*/ 557299 w 3397398"/>
                <a:gd name="connsiteY5" fmla="*/ 1615439 h 4043611"/>
                <a:gd name="connsiteX6" fmla="*/ 577463 w 3397398"/>
                <a:gd name="connsiteY6" fmla="*/ 1677045 h 4043611"/>
                <a:gd name="connsiteX7" fmla="*/ 553339 w 3397398"/>
                <a:gd name="connsiteY7" fmla="*/ 1732167 h 4043611"/>
                <a:gd name="connsiteX8" fmla="*/ 490327 w 3397398"/>
                <a:gd name="connsiteY8" fmla="*/ 1803139 h 4043611"/>
                <a:gd name="connsiteX9" fmla="*/ 410031 w 3397398"/>
                <a:gd name="connsiteY9" fmla="*/ 1956613 h 4043611"/>
                <a:gd name="connsiteX10" fmla="*/ 475563 w 3397398"/>
                <a:gd name="connsiteY10" fmla="*/ 2031189 h 4043611"/>
                <a:gd name="connsiteX11" fmla="*/ 555859 w 3397398"/>
                <a:gd name="connsiteY11" fmla="*/ 2112609 h 4043611"/>
                <a:gd name="connsiteX12" fmla="*/ 557659 w 3397398"/>
                <a:gd name="connsiteY12" fmla="*/ 2222491 h 4043611"/>
                <a:gd name="connsiteX13" fmla="*/ 537855 w 3397398"/>
                <a:gd name="connsiteY13" fmla="*/ 2289139 h 4043611"/>
                <a:gd name="connsiteX14" fmla="*/ 584663 w 3397398"/>
                <a:gd name="connsiteY14" fmla="*/ 2347503 h 4043611"/>
                <a:gd name="connsiteX15" fmla="*/ 729051 w 3397398"/>
                <a:gd name="connsiteY15" fmla="*/ 2383169 h 4043611"/>
                <a:gd name="connsiteX16" fmla="*/ 814027 w 3397398"/>
                <a:gd name="connsiteY16" fmla="*/ 2384971 h 4043611"/>
                <a:gd name="connsiteX17" fmla="*/ 905483 w 3397398"/>
                <a:gd name="connsiteY17" fmla="*/ 2463149 h 4043611"/>
                <a:gd name="connsiteX18" fmla="*/ 1026823 w 3397398"/>
                <a:gd name="connsiteY18" fmla="*/ 2540247 h 4043611"/>
                <a:gd name="connsiteX19" fmla="*/ 1096315 w 3397398"/>
                <a:gd name="connsiteY19" fmla="*/ 2540247 h 4043611"/>
                <a:gd name="connsiteX20" fmla="*/ 1127283 w 3397398"/>
                <a:gd name="connsiteY20" fmla="*/ 2478641 h 4043611"/>
                <a:gd name="connsiteX21" fmla="*/ 1206135 w 3397398"/>
                <a:gd name="connsiteY21" fmla="*/ 2396499 h 4043611"/>
                <a:gd name="connsiteX22" fmla="*/ 1309835 w 3397398"/>
                <a:gd name="connsiteY22" fmla="*/ 2393257 h 4043611"/>
                <a:gd name="connsiteX23" fmla="*/ 1377887 w 3397398"/>
                <a:gd name="connsiteY23" fmla="*/ 2415233 h 4043611"/>
                <a:gd name="connsiteX24" fmla="*/ 1441619 w 3397398"/>
                <a:gd name="connsiteY24" fmla="*/ 2372001 h 4043611"/>
                <a:gd name="connsiteX25" fmla="*/ 1477267 w 3397398"/>
                <a:gd name="connsiteY25" fmla="*/ 2223571 h 4043611"/>
                <a:gd name="connsiteX26" fmla="*/ 1485547 w 3397398"/>
                <a:gd name="connsiteY26" fmla="*/ 2124497 h 4043611"/>
                <a:gd name="connsiteX27" fmla="*/ 1569443 w 3397398"/>
                <a:gd name="connsiteY27" fmla="*/ 2038393 h 4043611"/>
                <a:gd name="connsiteX28" fmla="*/ 1629935 w 3397398"/>
                <a:gd name="connsiteY28" fmla="*/ 2006329 h 4043611"/>
                <a:gd name="connsiteX29" fmla="*/ 1636055 w 3397398"/>
                <a:gd name="connsiteY29" fmla="*/ 1940401 h 4043611"/>
                <a:gd name="connsiteX30" fmla="*/ 1565843 w 3397398"/>
                <a:gd name="connsiteY30" fmla="*/ 1808903 h 4043611"/>
                <a:gd name="connsiteX31" fmla="*/ 1491671 w 3397398"/>
                <a:gd name="connsiteY31" fmla="*/ 1729285 h 4043611"/>
                <a:gd name="connsiteX32" fmla="*/ 1486267 w 3397398"/>
                <a:gd name="connsiteY32" fmla="*/ 1626607 h 4043611"/>
                <a:gd name="connsiteX33" fmla="*/ 1503191 w 3397398"/>
                <a:gd name="connsiteY33" fmla="*/ 1559599 h 4043611"/>
                <a:gd name="connsiteX34" fmla="*/ 1390851 w 3397398"/>
                <a:gd name="connsiteY34" fmla="*/ 1442151 h 4043611"/>
                <a:gd name="connsiteX35" fmla="*/ 1326039 w 3397398"/>
                <a:gd name="connsiteY35" fmla="*/ 1458723 h 4043611"/>
                <a:gd name="connsiteX36" fmla="*/ 1221259 w 3397398"/>
                <a:gd name="connsiteY36" fmla="*/ 1456201 h 4043611"/>
                <a:gd name="connsiteX37" fmla="*/ 1148887 w 3397398"/>
                <a:gd name="connsiteY37" fmla="*/ 1401441 h 4043611"/>
                <a:gd name="connsiteX38" fmla="*/ 1026103 w 3397398"/>
                <a:gd name="connsiteY38" fmla="*/ 1309933 h 4043611"/>
                <a:gd name="connsiteX39" fmla="*/ 1651015 w 3397398"/>
                <a:gd name="connsiteY39" fmla="*/ 284407 h 4043611"/>
                <a:gd name="connsiteX40" fmla="*/ 1539383 w 3397398"/>
                <a:gd name="connsiteY40" fmla="*/ 366083 h 4043611"/>
                <a:gd name="connsiteX41" fmla="*/ 1466283 w 3397398"/>
                <a:gd name="connsiteY41" fmla="*/ 433367 h 4043611"/>
                <a:gd name="connsiteX42" fmla="*/ 1409747 w 3397398"/>
                <a:gd name="connsiteY42" fmla="*/ 458915 h 4043611"/>
                <a:gd name="connsiteX43" fmla="*/ 1349971 w 3397398"/>
                <a:gd name="connsiteY43" fmla="*/ 437323 h 4043611"/>
                <a:gd name="connsiteX44" fmla="*/ 1214935 w 3397398"/>
                <a:gd name="connsiteY44" fmla="*/ 476543 h 4043611"/>
                <a:gd name="connsiteX45" fmla="*/ 1193687 w 3397398"/>
                <a:gd name="connsiteY45" fmla="*/ 608591 h 4043611"/>
                <a:gd name="connsiteX46" fmla="*/ 1194407 w 3397398"/>
                <a:gd name="connsiteY46" fmla="*/ 689907 h 4043611"/>
                <a:gd name="connsiteX47" fmla="*/ 1173523 w 3397398"/>
                <a:gd name="connsiteY47" fmla="*/ 744235 h 4043611"/>
                <a:gd name="connsiteX48" fmla="*/ 1111583 w 3397398"/>
                <a:gd name="connsiteY48" fmla="*/ 788131 h 4043611"/>
                <a:gd name="connsiteX49" fmla="*/ 1044967 w 3397398"/>
                <a:gd name="connsiteY49" fmla="*/ 833827 h 4043611"/>
                <a:gd name="connsiteX50" fmla="*/ 1037403 w 3397398"/>
                <a:gd name="connsiteY50" fmla="*/ 911543 h 4043611"/>
                <a:gd name="connsiteX51" fmla="*/ 1073775 w 3397398"/>
                <a:gd name="connsiteY51" fmla="*/ 989983 h 4043611"/>
                <a:gd name="connsiteX52" fmla="*/ 1188287 w 3397398"/>
                <a:gd name="connsiteY52" fmla="*/ 1097923 h 4043611"/>
                <a:gd name="connsiteX53" fmla="*/ 1187207 w 3397398"/>
                <a:gd name="connsiteY53" fmla="*/ 1207663 h 4043611"/>
                <a:gd name="connsiteX54" fmla="*/ 1228979 w 3397398"/>
                <a:gd name="connsiteY54" fmla="*/ 1344747 h 4043611"/>
                <a:gd name="connsiteX55" fmla="*/ 1367975 w 3397398"/>
                <a:gd name="connsiteY55" fmla="*/ 1359499 h 4043611"/>
                <a:gd name="connsiteX56" fmla="*/ 1459439 w 3397398"/>
                <a:gd name="connsiteY56" fmla="*/ 1366695 h 4043611"/>
                <a:gd name="connsiteX57" fmla="*/ 1533263 w 3397398"/>
                <a:gd name="connsiteY57" fmla="*/ 1433259 h 4043611"/>
                <a:gd name="connsiteX58" fmla="*/ 1650655 w 3397398"/>
                <a:gd name="connsiteY58" fmla="*/ 1513135 h 4043611"/>
                <a:gd name="connsiteX59" fmla="*/ 1731315 w 3397398"/>
                <a:gd name="connsiteY59" fmla="*/ 1496583 h 4043611"/>
                <a:gd name="connsiteX60" fmla="*/ 1767687 w 3397398"/>
                <a:gd name="connsiteY60" fmla="*/ 1437215 h 4043611"/>
                <a:gd name="connsiteX61" fmla="*/ 1842227 w 3397398"/>
                <a:gd name="connsiteY61" fmla="*/ 1372091 h 4043611"/>
                <a:gd name="connsiteX62" fmla="*/ 1940895 w 3397398"/>
                <a:gd name="connsiteY62" fmla="*/ 1365255 h 4043611"/>
                <a:gd name="connsiteX63" fmla="*/ 2086015 w 3397398"/>
                <a:gd name="connsiteY63" fmla="*/ 1330355 h 4043611"/>
                <a:gd name="connsiteX64" fmla="*/ 2107619 w 3397398"/>
                <a:gd name="connsiteY64" fmla="*/ 1191831 h 4043611"/>
                <a:gd name="connsiteX65" fmla="*/ 2110139 w 3397398"/>
                <a:gd name="connsiteY65" fmla="*/ 1111955 h 4043611"/>
                <a:gd name="connsiteX66" fmla="*/ 2204127 w 3397398"/>
                <a:gd name="connsiteY66" fmla="*/ 1015167 h 4043611"/>
                <a:gd name="connsiteX67" fmla="*/ 2262823 w 3397398"/>
                <a:gd name="connsiteY67" fmla="*/ 883119 h 4043611"/>
                <a:gd name="connsiteX68" fmla="*/ 2259943 w 3397398"/>
                <a:gd name="connsiteY68" fmla="*/ 817275 h 4043611"/>
                <a:gd name="connsiteX69" fmla="*/ 2196923 w 3397398"/>
                <a:gd name="connsiteY69" fmla="*/ 784175 h 4043611"/>
                <a:gd name="connsiteX70" fmla="*/ 2116983 w 3397398"/>
                <a:gd name="connsiteY70" fmla="*/ 697463 h 4043611"/>
                <a:gd name="connsiteX71" fmla="*/ 2116623 w 3397398"/>
                <a:gd name="connsiteY71" fmla="*/ 595999 h 4043611"/>
                <a:gd name="connsiteX72" fmla="*/ 2132827 w 3397398"/>
                <a:gd name="connsiteY72" fmla="*/ 529795 h 4043611"/>
                <a:gd name="connsiteX73" fmla="*/ 2082051 w 3397398"/>
                <a:gd name="connsiteY73" fmla="*/ 462151 h 4043611"/>
                <a:gd name="connsiteX74" fmla="*/ 2031279 w 3397398"/>
                <a:gd name="connsiteY74" fmla="*/ 412139 h 4043611"/>
                <a:gd name="connsiteX75" fmla="*/ 1983027 w 3397398"/>
                <a:gd name="connsiteY75" fmla="*/ 425811 h 4043611"/>
                <a:gd name="connsiteX76" fmla="*/ 1837547 w 3397398"/>
                <a:gd name="connsiteY76" fmla="*/ 427611 h 4043611"/>
                <a:gd name="connsiteX77" fmla="*/ 1767687 w 3397398"/>
                <a:gd name="connsiteY77" fmla="*/ 356731 h 4043611"/>
                <a:gd name="connsiteX78" fmla="*/ 1651015 w 3397398"/>
                <a:gd name="connsiteY78" fmla="*/ 284407 h 4043611"/>
                <a:gd name="connsiteX79" fmla="*/ 1463131 w 3397398"/>
                <a:gd name="connsiteY79" fmla="*/ 311 h 4043611"/>
                <a:gd name="connsiteX80" fmla="*/ 1752867 w 3397398"/>
                <a:gd name="connsiteY80" fmla="*/ 17731 h 4043611"/>
                <a:gd name="connsiteX81" fmla="*/ 2798759 w 3397398"/>
                <a:gd name="connsiteY81" fmla="*/ 741883 h 4043611"/>
                <a:gd name="connsiteX82" fmla="*/ 3006859 w 3397398"/>
                <a:gd name="connsiteY82" fmla="*/ 1484043 h 4043611"/>
                <a:gd name="connsiteX83" fmla="*/ 3006859 w 3397398"/>
                <a:gd name="connsiteY83" fmla="*/ 1589911 h 4043611"/>
                <a:gd name="connsiteX84" fmla="*/ 3175715 w 3397398"/>
                <a:gd name="connsiteY84" fmla="*/ 1884471 h 4043611"/>
                <a:gd name="connsiteX85" fmla="*/ 3370131 w 3397398"/>
                <a:gd name="connsiteY85" fmla="*/ 2229443 h 4043611"/>
                <a:gd name="connsiteX86" fmla="*/ 3314687 w 3397398"/>
                <a:gd name="connsiteY86" fmla="*/ 2499155 h 4043611"/>
                <a:gd name="connsiteX87" fmla="*/ 3144751 w 3397398"/>
                <a:gd name="connsiteY87" fmla="*/ 2529403 h 4043611"/>
                <a:gd name="connsiteX88" fmla="*/ 3011899 w 3397398"/>
                <a:gd name="connsiteY88" fmla="*/ 2534443 h 4043611"/>
                <a:gd name="connsiteX89" fmla="*/ 3005779 w 3397398"/>
                <a:gd name="connsiteY89" fmla="*/ 2742579 h 4043611"/>
                <a:gd name="connsiteX90" fmla="*/ 2942055 w 3397398"/>
                <a:gd name="connsiteY90" fmla="*/ 3109879 h 4043611"/>
                <a:gd name="connsiteX91" fmla="*/ 2612623 w 3397398"/>
                <a:gd name="connsiteY91" fmla="*/ 3403359 h 4043611"/>
                <a:gd name="connsiteX92" fmla="*/ 2358079 w 3397398"/>
                <a:gd name="connsiteY92" fmla="*/ 3433967 h 4043611"/>
                <a:gd name="connsiteX93" fmla="*/ 2175903 w 3397398"/>
                <a:gd name="connsiteY93" fmla="*/ 3445851 h 4043611"/>
                <a:gd name="connsiteX94" fmla="*/ 2163663 w 3397398"/>
                <a:gd name="connsiteY94" fmla="*/ 3750851 h 4043611"/>
                <a:gd name="connsiteX95" fmla="*/ 2163663 w 3397398"/>
                <a:gd name="connsiteY95" fmla="*/ 4043611 h 4043611"/>
                <a:gd name="connsiteX96" fmla="*/ 1382751 w 3397398"/>
                <a:gd name="connsiteY96" fmla="*/ 4043611 h 4043611"/>
                <a:gd name="connsiteX97" fmla="*/ 595359 w 3397398"/>
                <a:gd name="connsiteY97" fmla="*/ 4036767 h 4043611"/>
                <a:gd name="connsiteX98" fmla="*/ 588519 w 3397398"/>
                <a:gd name="connsiteY98" fmla="*/ 3400479 h 4043611"/>
                <a:gd name="connsiteX99" fmla="*/ 588519 w 3397398"/>
                <a:gd name="connsiteY99" fmla="*/ 2771027 h 4043611"/>
                <a:gd name="connsiteX100" fmla="*/ 530555 w 3397398"/>
                <a:gd name="connsiteY100" fmla="*/ 2718815 h 4043611"/>
                <a:gd name="connsiteX101" fmla="*/ 14267 w 3397398"/>
                <a:gd name="connsiteY101" fmla="*/ 1749075 h 4043611"/>
                <a:gd name="connsiteX102" fmla="*/ 81955 w 3397398"/>
                <a:gd name="connsiteY102" fmla="*/ 1010155 h 4043611"/>
                <a:gd name="connsiteX103" fmla="*/ 167279 w 3397398"/>
                <a:gd name="connsiteY103" fmla="*/ 816783 h 4043611"/>
                <a:gd name="connsiteX104" fmla="*/ 1187975 w 3397398"/>
                <a:gd name="connsiteY104" fmla="*/ 27451 h 4043611"/>
                <a:gd name="connsiteX105" fmla="*/ 1463131 w 3397398"/>
                <a:gd name="connsiteY105" fmla="*/ 311 h 404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97398" h="4043611">
                  <a:moveTo>
                    <a:pt x="1026103" y="1309933"/>
                  </a:moveTo>
                  <a:cubicBezTo>
                    <a:pt x="949411" y="1309933"/>
                    <a:pt x="941487" y="1314977"/>
                    <a:pt x="904043" y="1389191"/>
                  </a:cubicBezTo>
                  <a:cubicBezTo>
                    <a:pt x="887119" y="1423417"/>
                    <a:pt x="871275" y="1437827"/>
                    <a:pt x="834187" y="1454039"/>
                  </a:cubicBezTo>
                  <a:cubicBezTo>
                    <a:pt x="791703" y="1472413"/>
                    <a:pt x="781619" y="1473495"/>
                    <a:pt x="740931" y="1462327"/>
                  </a:cubicBezTo>
                  <a:cubicBezTo>
                    <a:pt x="645875" y="1436027"/>
                    <a:pt x="640835" y="1436387"/>
                    <a:pt x="596907" y="1478899"/>
                  </a:cubicBezTo>
                  <a:cubicBezTo>
                    <a:pt x="536415" y="1537983"/>
                    <a:pt x="534255" y="1545187"/>
                    <a:pt x="557299" y="1615439"/>
                  </a:cubicBezTo>
                  <a:lnTo>
                    <a:pt x="577463" y="1677045"/>
                  </a:lnTo>
                  <a:lnTo>
                    <a:pt x="553339" y="1732167"/>
                  </a:lnTo>
                  <a:cubicBezTo>
                    <a:pt x="533535" y="1776479"/>
                    <a:pt x="521651" y="1790169"/>
                    <a:pt x="490327" y="1803139"/>
                  </a:cubicBezTo>
                  <a:cubicBezTo>
                    <a:pt x="416871" y="1833761"/>
                    <a:pt x="397431" y="1871229"/>
                    <a:pt x="410031" y="1956613"/>
                  </a:cubicBezTo>
                  <a:cubicBezTo>
                    <a:pt x="416511" y="1999125"/>
                    <a:pt x="420115" y="2003447"/>
                    <a:pt x="475563" y="2031189"/>
                  </a:cubicBezTo>
                  <a:cubicBezTo>
                    <a:pt x="527051" y="2057487"/>
                    <a:pt x="537135" y="2067215"/>
                    <a:pt x="555859" y="2112609"/>
                  </a:cubicBezTo>
                  <a:cubicBezTo>
                    <a:pt x="577103" y="2164127"/>
                    <a:pt x="577103" y="2164127"/>
                    <a:pt x="557659" y="2222491"/>
                  </a:cubicBezTo>
                  <a:cubicBezTo>
                    <a:pt x="546855" y="2254555"/>
                    <a:pt x="537855" y="2284457"/>
                    <a:pt x="537855" y="2289139"/>
                  </a:cubicBezTo>
                  <a:cubicBezTo>
                    <a:pt x="537855" y="2293463"/>
                    <a:pt x="558739" y="2319763"/>
                    <a:pt x="584663" y="2347503"/>
                  </a:cubicBezTo>
                  <a:cubicBezTo>
                    <a:pt x="636871" y="2403345"/>
                    <a:pt x="657755" y="2408389"/>
                    <a:pt x="729051" y="2383169"/>
                  </a:cubicBezTo>
                  <a:cubicBezTo>
                    <a:pt x="765775" y="2370199"/>
                    <a:pt x="775139" y="2370561"/>
                    <a:pt x="814027" y="2384971"/>
                  </a:cubicBezTo>
                  <a:cubicBezTo>
                    <a:pt x="871995" y="2406947"/>
                    <a:pt x="880999" y="2414513"/>
                    <a:pt x="905483" y="2463149"/>
                  </a:cubicBezTo>
                  <a:cubicBezTo>
                    <a:pt x="941127" y="2534843"/>
                    <a:pt x="949771" y="2540247"/>
                    <a:pt x="1026823" y="2540247"/>
                  </a:cubicBezTo>
                  <a:lnTo>
                    <a:pt x="1096315" y="2540247"/>
                  </a:lnTo>
                  <a:lnTo>
                    <a:pt x="1127283" y="2478641"/>
                  </a:lnTo>
                  <a:cubicBezTo>
                    <a:pt x="1153927" y="2425681"/>
                    <a:pt x="1165091" y="2414153"/>
                    <a:pt x="1206135" y="2396499"/>
                  </a:cubicBezTo>
                  <a:cubicBezTo>
                    <a:pt x="1252587" y="2376325"/>
                    <a:pt x="1255827" y="2376325"/>
                    <a:pt x="1309835" y="2393257"/>
                  </a:cubicBezTo>
                  <a:cubicBezTo>
                    <a:pt x="1340803" y="2402985"/>
                    <a:pt x="1371407" y="2412711"/>
                    <a:pt x="1377887" y="2415233"/>
                  </a:cubicBezTo>
                  <a:cubicBezTo>
                    <a:pt x="1384731" y="2417755"/>
                    <a:pt x="1413175" y="2398301"/>
                    <a:pt x="1441619" y="2372001"/>
                  </a:cubicBezTo>
                  <a:cubicBezTo>
                    <a:pt x="1498511" y="2318681"/>
                    <a:pt x="1503191" y="2299587"/>
                    <a:pt x="1477267" y="2223571"/>
                  </a:cubicBezTo>
                  <a:cubicBezTo>
                    <a:pt x="1462503" y="2180339"/>
                    <a:pt x="1462863" y="2175655"/>
                    <a:pt x="1485547" y="2124497"/>
                  </a:cubicBezTo>
                  <a:cubicBezTo>
                    <a:pt x="1506071" y="2077663"/>
                    <a:pt x="1516875" y="2066495"/>
                    <a:pt x="1569443" y="2038393"/>
                  </a:cubicBezTo>
                  <a:lnTo>
                    <a:pt x="1629935" y="2006329"/>
                  </a:lnTo>
                  <a:lnTo>
                    <a:pt x="1636055" y="1940401"/>
                  </a:lnTo>
                  <a:cubicBezTo>
                    <a:pt x="1643615" y="1858621"/>
                    <a:pt x="1633895" y="1840967"/>
                    <a:pt x="1565843" y="1808903"/>
                  </a:cubicBezTo>
                  <a:cubicBezTo>
                    <a:pt x="1520115" y="1787647"/>
                    <a:pt x="1511831" y="1778641"/>
                    <a:pt x="1491671" y="1729285"/>
                  </a:cubicBezTo>
                  <a:cubicBezTo>
                    <a:pt x="1470067" y="1675605"/>
                    <a:pt x="1469707" y="1672361"/>
                    <a:pt x="1486267" y="1626607"/>
                  </a:cubicBezTo>
                  <a:cubicBezTo>
                    <a:pt x="1495631" y="1600669"/>
                    <a:pt x="1503191" y="1570407"/>
                    <a:pt x="1503191" y="1559599"/>
                  </a:cubicBezTo>
                  <a:cubicBezTo>
                    <a:pt x="1502831" y="1535461"/>
                    <a:pt x="1413895" y="1442151"/>
                    <a:pt x="1390851" y="1442151"/>
                  </a:cubicBezTo>
                  <a:cubicBezTo>
                    <a:pt x="1381851" y="1442151"/>
                    <a:pt x="1352683" y="1449717"/>
                    <a:pt x="1326039" y="1458723"/>
                  </a:cubicBezTo>
                  <a:cubicBezTo>
                    <a:pt x="1280311" y="1474215"/>
                    <a:pt x="1274191" y="1474215"/>
                    <a:pt x="1221259" y="1456201"/>
                  </a:cubicBezTo>
                  <a:cubicBezTo>
                    <a:pt x="1174811" y="1440349"/>
                    <a:pt x="1162207" y="1430983"/>
                    <a:pt x="1148887" y="1401441"/>
                  </a:cubicBezTo>
                  <a:cubicBezTo>
                    <a:pt x="1110359" y="1316417"/>
                    <a:pt x="1101719" y="1309933"/>
                    <a:pt x="1026103" y="1309933"/>
                  </a:cubicBezTo>
                  <a:close/>
                  <a:moveTo>
                    <a:pt x="1651015" y="284407"/>
                  </a:moveTo>
                  <a:cubicBezTo>
                    <a:pt x="1596639" y="284407"/>
                    <a:pt x="1562071" y="309595"/>
                    <a:pt x="1539383" y="366083"/>
                  </a:cubicBezTo>
                  <a:cubicBezTo>
                    <a:pt x="1525339" y="400627"/>
                    <a:pt x="1513455" y="411779"/>
                    <a:pt x="1466283" y="433367"/>
                  </a:cubicBezTo>
                  <a:lnTo>
                    <a:pt x="1409747" y="458915"/>
                  </a:lnTo>
                  <a:lnTo>
                    <a:pt x="1349971" y="437323"/>
                  </a:lnTo>
                  <a:cubicBezTo>
                    <a:pt x="1280471" y="412139"/>
                    <a:pt x="1270747" y="414659"/>
                    <a:pt x="1214935" y="476543"/>
                  </a:cubicBezTo>
                  <a:cubicBezTo>
                    <a:pt x="1173523" y="522239"/>
                    <a:pt x="1170283" y="542027"/>
                    <a:pt x="1193687" y="608591"/>
                  </a:cubicBezTo>
                  <a:cubicBezTo>
                    <a:pt x="1207731" y="648887"/>
                    <a:pt x="1207731" y="657883"/>
                    <a:pt x="1194407" y="689907"/>
                  </a:cubicBezTo>
                  <a:cubicBezTo>
                    <a:pt x="1186127" y="709695"/>
                    <a:pt x="1176763" y="734163"/>
                    <a:pt x="1173523" y="744235"/>
                  </a:cubicBezTo>
                  <a:cubicBezTo>
                    <a:pt x="1170283" y="754311"/>
                    <a:pt x="1142555" y="774099"/>
                    <a:pt x="1111583" y="788131"/>
                  </a:cubicBezTo>
                  <a:cubicBezTo>
                    <a:pt x="1080615" y="802163"/>
                    <a:pt x="1050727" y="822675"/>
                    <a:pt x="1044967" y="833827"/>
                  </a:cubicBezTo>
                  <a:cubicBezTo>
                    <a:pt x="1039203" y="844623"/>
                    <a:pt x="1035603" y="879523"/>
                    <a:pt x="1037403" y="911543"/>
                  </a:cubicBezTo>
                  <a:cubicBezTo>
                    <a:pt x="1040287" y="964795"/>
                    <a:pt x="1043167" y="970911"/>
                    <a:pt x="1073775" y="989983"/>
                  </a:cubicBezTo>
                  <a:cubicBezTo>
                    <a:pt x="1161279" y="1043591"/>
                    <a:pt x="1170643" y="1052587"/>
                    <a:pt x="1188287" y="1097923"/>
                  </a:cubicBezTo>
                  <a:cubicBezTo>
                    <a:pt x="1206291" y="1143259"/>
                    <a:pt x="1206291" y="1146855"/>
                    <a:pt x="1187207" y="1207663"/>
                  </a:cubicBezTo>
                  <a:cubicBezTo>
                    <a:pt x="1164519" y="1280343"/>
                    <a:pt x="1167039" y="1288979"/>
                    <a:pt x="1228979" y="1344747"/>
                  </a:cubicBezTo>
                  <a:cubicBezTo>
                    <a:pt x="1274351" y="1385763"/>
                    <a:pt x="1279031" y="1386123"/>
                    <a:pt x="1367975" y="1359499"/>
                  </a:cubicBezTo>
                  <a:cubicBezTo>
                    <a:pt x="1405787" y="1347983"/>
                    <a:pt x="1416231" y="1348703"/>
                    <a:pt x="1459439" y="1366695"/>
                  </a:cubicBezTo>
                  <a:cubicBezTo>
                    <a:pt x="1497611" y="1382527"/>
                    <a:pt x="1513095" y="1396559"/>
                    <a:pt x="1533263" y="1433259"/>
                  </a:cubicBezTo>
                  <a:cubicBezTo>
                    <a:pt x="1575391" y="1509895"/>
                    <a:pt x="1579715" y="1513135"/>
                    <a:pt x="1650655" y="1513135"/>
                  </a:cubicBezTo>
                  <a:cubicBezTo>
                    <a:pt x="1696387" y="1513135"/>
                    <a:pt x="1719431" y="1508095"/>
                    <a:pt x="1731315" y="1496583"/>
                  </a:cubicBezTo>
                  <a:cubicBezTo>
                    <a:pt x="1740319" y="1487227"/>
                    <a:pt x="1756883" y="1460603"/>
                    <a:pt x="1767687" y="1437215"/>
                  </a:cubicBezTo>
                  <a:cubicBezTo>
                    <a:pt x="1784611" y="1401955"/>
                    <a:pt x="1797215" y="1390803"/>
                    <a:pt x="1842227" y="1372091"/>
                  </a:cubicBezTo>
                  <a:cubicBezTo>
                    <a:pt x="1893359" y="1350863"/>
                    <a:pt x="1898763" y="1350503"/>
                    <a:pt x="1940895" y="1365255"/>
                  </a:cubicBezTo>
                  <a:cubicBezTo>
                    <a:pt x="2015075" y="1390803"/>
                    <a:pt x="2033439" y="1386483"/>
                    <a:pt x="2086015" y="1330355"/>
                  </a:cubicBezTo>
                  <a:cubicBezTo>
                    <a:pt x="2136787" y="1276383"/>
                    <a:pt x="2136787" y="1276023"/>
                    <a:pt x="2107619" y="1191831"/>
                  </a:cubicBezTo>
                  <a:cubicBezTo>
                    <a:pt x="2096095" y="1158727"/>
                    <a:pt x="2096455" y="1146855"/>
                    <a:pt x="2110139" y="1111955"/>
                  </a:cubicBezTo>
                  <a:cubicBezTo>
                    <a:pt x="2131387" y="1056903"/>
                    <a:pt x="2144711" y="1043231"/>
                    <a:pt x="2204127" y="1015167"/>
                  </a:cubicBezTo>
                  <a:cubicBezTo>
                    <a:pt x="2262463" y="987823"/>
                    <a:pt x="2267503" y="977027"/>
                    <a:pt x="2262823" y="883119"/>
                  </a:cubicBezTo>
                  <a:lnTo>
                    <a:pt x="2259943" y="817275"/>
                  </a:lnTo>
                  <a:lnTo>
                    <a:pt x="2196923" y="784175"/>
                  </a:lnTo>
                  <a:cubicBezTo>
                    <a:pt x="2138227" y="752871"/>
                    <a:pt x="2132467" y="747115"/>
                    <a:pt x="2116983" y="697463"/>
                  </a:cubicBezTo>
                  <a:cubicBezTo>
                    <a:pt x="2101499" y="648171"/>
                    <a:pt x="2101499" y="640255"/>
                    <a:pt x="2116623" y="595999"/>
                  </a:cubicBezTo>
                  <a:cubicBezTo>
                    <a:pt x="2125623" y="569371"/>
                    <a:pt x="2132827" y="539507"/>
                    <a:pt x="2132827" y="529795"/>
                  </a:cubicBezTo>
                  <a:cubicBezTo>
                    <a:pt x="2132827" y="520079"/>
                    <a:pt x="2110139" y="489495"/>
                    <a:pt x="2082051" y="462151"/>
                  </a:cubicBezTo>
                  <a:lnTo>
                    <a:pt x="2031279" y="412139"/>
                  </a:lnTo>
                  <a:lnTo>
                    <a:pt x="1983027" y="425811"/>
                  </a:lnTo>
                  <a:cubicBezTo>
                    <a:pt x="1902003" y="448839"/>
                    <a:pt x="1885799" y="448839"/>
                    <a:pt x="1837547" y="427611"/>
                  </a:cubicBezTo>
                  <a:cubicBezTo>
                    <a:pt x="1799735" y="410699"/>
                    <a:pt x="1786771" y="397747"/>
                    <a:pt x="1767687" y="356731"/>
                  </a:cubicBezTo>
                  <a:cubicBezTo>
                    <a:pt x="1741399" y="300239"/>
                    <a:pt x="1715471" y="284407"/>
                    <a:pt x="1651015" y="284407"/>
                  </a:cubicBezTo>
                  <a:close/>
                  <a:moveTo>
                    <a:pt x="1463131" y="311"/>
                  </a:moveTo>
                  <a:cubicBezTo>
                    <a:pt x="1567451" y="-1445"/>
                    <a:pt x="1674199" y="4227"/>
                    <a:pt x="1752867" y="17731"/>
                  </a:cubicBezTo>
                  <a:cubicBezTo>
                    <a:pt x="2200387" y="95511"/>
                    <a:pt x="2566539" y="349019"/>
                    <a:pt x="2798759" y="741883"/>
                  </a:cubicBezTo>
                  <a:cubicBezTo>
                    <a:pt x="2922251" y="950379"/>
                    <a:pt x="3006859" y="1253219"/>
                    <a:pt x="3006859" y="1484043"/>
                  </a:cubicBezTo>
                  <a:lnTo>
                    <a:pt x="3006859" y="1589911"/>
                  </a:lnTo>
                  <a:lnTo>
                    <a:pt x="3175715" y="1884471"/>
                  </a:lnTo>
                  <a:cubicBezTo>
                    <a:pt x="3268243" y="2046155"/>
                    <a:pt x="3356091" y="2201715"/>
                    <a:pt x="3370131" y="2229443"/>
                  </a:cubicBezTo>
                  <a:cubicBezTo>
                    <a:pt x="3421615" y="2329911"/>
                    <a:pt x="3398575" y="2441539"/>
                    <a:pt x="3314687" y="2499155"/>
                  </a:cubicBezTo>
                  <a:cubicBezTo>
                    <a:pt x="3281203" y="2521843"/>
                    <a:pt x="3265003" y="2524723"/>
                    <a:pt x="3144751" y="2529403"/>
                  </a:cubicBezTo>
                  <a:lnTo>
                    <a:pt x="3011899" y="2534443"/>
                  </a:lnTo>
                  <a:lnTo>
                    <a:pt x="3005779" y="2742579"/>
                  </a:lnTo>
                  <a:cubicBezTo>
                    <a:pt x="2998939" y="2962239"/>
                    <a:pt x="2991379" y="3006531"/>
                    <a:pt x="2942055" y="3109879"/>
                  </a:cubicBezTo>
                  <a:cubicBezTo>
                    <a:pt x="2877967" y="3243835"/>
                    <a:pt x="2758075" y="3350783"/>
                    <a:pt x="2612623" y="3403359"/>
                  </a:cubicBezTo>
                  <a:cubicBezTo>
                    <a:pt x="2531615" y="3432527"/>
                    <a:pt x="2521895" y="3433967"/>
                    <a:pt x="2358079" y="3433967"/>
                  </a:cubicBezTo>
                  <a:cubicBezTo>
                    <a:pt x="2239271" y="3433967"/>
                    <a:pt x="2184183" y="3437567"/>
                    <a:pt x="2175903" y="3445851"/>
                  </a:cubicBezTo>
                  <a:cubicBezTo>
                    <a:pt x="2166903" y="3454851"/>
                    <a:pt x="2163663" y="3536955"/>
                    <a:pt x="2163663" y="3750851"/>
                  </a:cubicBezTo>
                  <a:lnTo>
                    <a:pt x="2163663" y="4043611"/>
                  </a:lnTo>
                  <a:lnTo>
                    <a:pt x="1382751" y="4043611"/>
                  </a:lnTo>
                  <a:cubicBezTo>
                    <a:pt x="953591" y="4043611"/>
                    <a:pt x="599319" y="4040371"/>
                    <a:pt x="595359" y="4036767"/>
                  </a:cubicBezTo>
                  <a:cubicBezTo>
                    <a:pt x="591759" y="4033167"/>
                    <a:pt x="588519" y="3746891"/>
                    <a:pt x="588519" y="3400479"/>
                  </a:cubicBezTo>
                  <a:lnTo>
                    <a:pt x="588519" y="2771027"/>
                  </a:lnTo>
                  <a:lnTo>
                    <a:pt x="530555" y="2718815"/>
                  </a:lnTo>
                  <a:cubicBezTo>
                    <a:pt x="236047" y="2454863"/>
                    <a:pt x="65391" y="2134019"/>
                    <a:pt x="14267" y="1749075"/>
                  </a:cubicBezTo>
                  <a:cubicBezTo>
                    <a:pt x="-18497" y="1502407"/>
                    <a:pt x="5627" y="1238095"/>
                    <a:pt x="81955" y="1010155"/>
                  </a:cubicBezTo>
                  <a:cubicBezTo>
                    <a:pt x="93115" y="976307"/>
                    <a:pt x="131639" y="889523"/>
                    <a:pt x="167279" y="816783"/>
                  </a:cubicBezTo>
                  <a:cubicBezTo>
                    <a:pt x="364219" y="416715"/>
                    <a:pt x="728211" y="135479"/>
                    <a:pt x="1187975" y="27451"/>
                  </a:cubicBezTo>
                  <a:cubicBezTo>
                    <a:pt x="1256923" y="11247"/>
                    <a:pt x="1358811" y="2067"/>
                    <a:pt x="1463131" y="3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91" name="Freeform 54"/>
            <p:cNvSpPr>
              <a:spLocks/>
            </p:cNvSpPr>
            <p:nvPr/>
          </p:nvSpPr>
          <p:spPr bwMode="auto">
            <a:xfrm>
              <a:off x="36027619" y="8536802"/>
              <a:ext cx="318165" cy="302730"/>
            </a:xfrm>
            <a:custGeom>
              <a:avLst/>
              <a:gdLst>
                <a:gd name="T0" fmla="*/ 395 w 1185"/>
                <a:gd name="T1" fmla="*/ 1018 h 1124"/>
                <a:gd name="T2" fmla="*/ 264 w 1185"/>
                <a:gd name="T3" fmla="*/ 160 h 1124"/>
                <a:gd name="T4" fmla="*/ 652 w 1185"/>
                <a:gd name="T5" fmla="*/ 0 h 1124"/>
                <a:gd name="T6" fmla="*/ 1119 w 1185"/>
                <a:gd name="T7" fmla="*/ 247 h 1124"/>
                <a:gd name="T8" fmla="*/ 1185 w 1185"/>
                <a:gd name="T9" fmla="*/ 539 h 1124"/>
                <a:gd name="T10" fmla="*/ 890 w 1185"/>
                <a:gd name="T11" fmla="*/ 1030 h 1124"/>
                <a:gd name="T12" fmla="*/ 395 w 1185"/>
                <a:gd name="T13" fmla="*/ 1018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5" h="1124">
                  <a:moveTo>
                    <a:pt x="395" y="1018"/>
                  </a:moveTo>
                  <a:cubicBezTo>
                    <a:pt x="58" y="822"/>
                    <a:pt x="0" y="444"/>
                    <a:pt x="264" y="160"/>
                  </a:cubicBezTo>
                  <a:cubicBezTo>
                    <a:pt x="375" y="41"/>
                    <a:pt x="473" y="0"/>
                    <a:pt x="652" y="0"/>
                  </a:cubicBezTo>
                  <a:cubicBezTo>
                    <a:pt x="850" y="0"/>
                    <a:pt x="1022" y="91"/>
                    <a:pt x="1119" y="247"/>
                  </a:cubicBezTo>
                  <a:cubicBezTo>
                    <a:pt x="1171" y="330"/>
                    <a:pt x="1185" y="393"/>
                    <a:pt x="1185" y="539"/>
                  </a:cubicBezTo>
                  <a:cubicBezTo>
                    <a:pt x="1185" y="777"/>
                    <a:pt x="1096" y="926"/>
                    <a:pt x="890" y="1030"/>
                  </a:cubicBezTo>
                  <a:cubicBezTo>
                    <a:pt x="704" y="1124"/>
                    <a:pt x="571" y="1121"/>
                    <a:pt x="395" y="101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192" name="Freeform 56"/>
            <p:cNvSpPr>
              <a:spLocks/>
            </p:cNvSpPr>
            <p:nvPr/>
          </p:nvSpPr>
          <p:spPr bwMode="auto">
            <a:xfrm>
              <a:off x="36532174" y="7768694"/>
              <a:ext cx="316977" cy="309854"/>
            </a:xfrm>
            <a:custGeom>
              <a:avLst/>
              <a:gdLst>
                <a:gd name="T0" fmla="*/ 466 w 1176"/>
                <a:gd name="T1" fmla="*/ 1081 h 1147"/>
                <a:gd name="T2" fmla="*/ 180 w 1176"/>
                <a:gd name="T3" fmla="*/ 953 h 1147"/>
                <a:gd name="T4" fmla="*/ 0 w 1176"/>
                <a:gd name="T5" fmla="*/ 536 h 1147"/>
                <a:gd name="T6" fmla="*/ 537 w 1176"/>
                <a:gd name="T7" fmla="*/ 0 h 1147"/>
                <a:gd name="T8" fmla="*/ 1074 w 1176"/>
                <a:gd name="T9" fmla="*/ 415 h 1147"/>
                <a:gd name="T10" fmla="*/ 466 w 1176"/>
                <a:gd name="T11" fmla="*/ 1081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147">
                  <a:moveTo>
                    <a:pt x="466" y="1081"/>
                  </a:moveTo>
                  <a:cubicBezTo>
                    <a:pt x="310" y="1052"/>
                    <a:pt x="276" y="1037"/>
                    <a:pt x="180" y="953"/>
                  </a:cubicBezTo>
                  <a:cubicBezTo>
                    <a:pt x="52" y="840"/>
                    <a:pt x="0" y="721"/>
                    <a:pt x="0" y="536"/>
                  </a:cubicBezTo>
                  <a:cubicBezTo>
                    <a:pt x="0" y="222"/>
                    <a:pt x="222" y="0"/>
                    <a:pt x="537" y="0"/>
                  </a:cubicBezTo>
                  <a:cubicBezTo>
                    <a:pt x="795" y="0"/>
                    <a:pt x="998" y="156"/>
                    <a:pt x="1074" y="415"/>
                  </a:cubicBezTo>
                  <a:cubicBezTo>
                    <a:pt x="1176" y="760"/>
                    <a:pt x="823" y="1147"/>
                    <a:pt x="466" y="108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marL="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457907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915814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373722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831629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289536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747443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205350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663258" algn="l" defTabSz="4915814" rtl="0" eaLnBrk="1" latinLnBrk="0" hangingPunct="1">
                <a:defRPr sz="967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</p:grpSp>
      <p:sp>
        <p:nvSpPr>
          <p:cNvPr id="201" name="文字方塊 200"/>
          <p:cNvSpPr txBox="1"/>
          <p:nvPr/>
        </p:nvSpPr>
        <p:spPr>
          <a:xfrm>
            <a:off x="366981" y="5367760"/>
            <a:ext cx="1582194" cy="11896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鼓勵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跨域創新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社會需求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導向研發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11482" y="3049921"/>
            <a:ext cx="1408658" cy="8442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促成跨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部會、帶動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中央與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地方合作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3" name="文字方塊 202"/>
          <p:cNvSpPr txBox="1"/>
          <p:nvPr/>
        </p:nvSpPr>
        <p:spPr>
          <a:xfrm>
            <a:off x="6721712" y="5535618"/>
            <a:ext cx="2157853" cy="8129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方案模式成功，可望開啟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海外可能商機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擴展更多受惠群眾 </a:t>
            </a:r>
          </a:p>
        </p:txBody>
      </p:sp>
      <p:sp>
        <p:nvSpPr>
          <p:cNvPr id="204" name="文字方塊 203"/>
          <p:cNvSpPr txBox="1"/>
          <p:nvPr/>
        </p:nvSpPr>
        <p:spPr>
          <a:xfrm>
            <a:off x="7461333" y="3001333"/>
            <a:ext cx="1780627" cy="8129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減輕社會及人力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負擔</a:t>
            </a:r>
            <a:endParaRPr lang="en-US" altLang="zh-TW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  <a:r>
              <a: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資源可移轉至其它領域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標題 1"/>
          <p:cNvSpPr>
            <a:spLocks noGrp="1"/>
          </p:cNvSpPr>
          <p:nvPr>
            <p:ph type="title"/>
          </p:nvPr>
        </p:nvSpPr>
        <p:spPr>
          <a:xfrm>
            <a:off x="438613" y="16107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預期效益</a:t>
            </a:r>
            <a:endParaRPr lang="zh-TW" altLang="en-US" dirty="0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 rotWithShape="1">
          <a:blip r:embed="rId3"/>
          <a:srcRect l="41481" t="4393" r="1018" b="68533"/>
          <a:stretch/>
        </p:blipFill>
        <p:spPr>
          <a:xfrm>
            <a:off x="136056" y="82743"/>
            <a:ext cx="1321051" cy="89882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3774995" y="3595345"/>
            <a:ext cx="1655687" cy="8392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為行動不便者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找回行的自由與自主</a:t>
            </a: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落實社會友善與平權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839" y="5371361"/>
            <a:ext cx="1044738" cy="10447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55308" t="11520" r="385" b="58065"/>
          <a:stretch/>
        </p:blipFill>
        <p:spPr>
          <a:xfrm>
            <a:off x="1601014" y="2776738"/>
            <a:ext cx="1071133" cy="83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110" t="26457" r="76064" b="52941"/>
          <a:stretch/>
        </p:blipFill>
        <p:spPr>
          <a:xfrm>
            <a:off x="6324231" y="2744058"/>
            <a:ext cx="962329" cy="8706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651" y="1101610"/>
            <a:ext cx="848568" cy="848568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300061" y="1103314"/>
            <a:ext cx="1905721" cy="8129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擴展視障者</a:t>
            </a:r>
            <a:r>
              <a: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身障者的社會</a:t>
            </a:r>
            <a:r>
              <a:rPr lang="zh-TW" altLang="en-US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參與及自我實現之機會</a:t>
            </a:r>
            <a:endParaRPr 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86600" y="6483937"/>
            <a:ext cx="2057400" cy="365125"/>
          </a:xfrm>
        </p:spPr>
        <p:txBody>
          <a:bodyPr/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87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741" y="122491"/>
            <a:ext cx="8266774" cy="798250"/>
          </a:xfrm>
        </p:spPr>
        <p:txBody>
          <a:bodyPr/>
          <a:lstStyle/>
          <a:p>
            <a:r>
              <a:rPr lang="zh-TW" altLang="en-US" dirty="0" smtClean="0"/>
              <a:t>問題討論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53847" y="1361018"/>
            <a:ext cx="8522562" cy="4944926"/>
          </a:xfrm>
        </p:spPr>
        <p:txBody>
          <a:bodyPr/>
          <a:lstStyle/>
          <a:p>
            <a:pPr marL="457200" indent="-457200">
              <a:buFont typeface="+mj-ea"/>
              <a:buAutoNum type="ea1ChtPeriod"/>
            </a:pPr>
            <a:r>
              <a:rPr lang="en-US" altLang="zh-TW" dirty="0" smtClean="0"/>
              <a:t>5/8</a:t>
            </a:r>
            <a:r>
              <a:rPr lang="zh-TW" altLang="en-US" dirty="0" smtClean="0"/>
              <a:t>會議討論後之專家共識</a:t>
            </a:r>
            <a:r>
              <a:rPr lang="zh-TW" altLang="en-US" dirty="0"/>
              <a:t>意見，是否有須補充或再討論確認之處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indent="-457200">
              <a:buFont typeface="+mj-ea"/>
              <a:buAutoNum type="ea1ChtPeriod"/>
            </a:pPr>
            <a:r>
              <a:rPr lang="zh-TW" altLang="en-US" dirty="0" smtClean="0"/>
              <a:t>計畫應用到新興科技（</a:t>
            </a:r>
            <a:r>
              <a:rPr lang="en-US" altLang="zh-TW" dirty="0" smtClean="0"/>
              <a:t>DSRC/V2X)</a:t>
            </a:r>
            <a:r>
              <a:rPr lang="zh-TW" altLang="en-US" dirty="0" smtClean="0"/>
              <a:t>的可能性？</a:t>
            </a:r>
            <a:endParaRPr lang="en-US" altLang="zh-TW" dirty="0" smtClean="0"/>
          </a:p>
          <a:p>
            <a:pPr marL="457200" indent="-457200">
              <a:buFont typeface="+mj-ea"/>
              <a:buAutoNum type="ea1ChtPeriod"/>
            </a:pPr>
            <a:r>
              <a:rPr lang="zh-TW" altLang="en-US" dirty="0" smtClean="0"/>
              <a:t>計畫與北市府現行改善視障者搭車相關計畫的差異</a:t>
            </a:r>
            <a:endParaRPr lang="en-US" altLang="zh-TW" dirty="0" smtClean="0"/>
          </a:p>
          <a:p>
            <a:pPr marL="457200" indent="-457200">
              <a:buFont typeface="+mj-ea"/>
              <a:buAutoNum type="ea1ChtPeriod"/>
            </a:pPr>
            <a:r>
              <a:rPr lang="zh-TW" altLang="en-US" dirty="0" smtClean="0"/>
              <a:t>計畫規劃研發構面的確認</a:t>
            </a:r>
            <a:r>
              <a:rPr lang="zh-TW" altLang="en-US" dirty="0" smtClean="0"/>
              <a:t>討論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arenR"/>
            </a:pPr>
            <a:r>
              <a:rPr lang="zh-TW" altLang="en-US" dirty="0"/>
              <a:t>如何進行引導方案的設計？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dirty="0"/>
              <a:t>司機如何找到</a:t>
            </a:r>
            <a:r>
              <a:rPr lang="en-US" altLang="zh-TW" dirty="0"/>
              <a:t>/</a:t>
            </a:r>
            <a:r>
              <a:rPr lang="zh-TW" altLang="en-US" dirty="0"/>
              <a:t>通知視障者上車？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dirty="0"/>
              <a:t>如何解除需求任務</a:t>
            </a:r>
            <a:r>
              <a:rPr lang="en-US" altLang="zh-TW" dirty="0"/>
              <a:t>/</a:t>
            </a:r>
            <a:r>
              <a:rPr lang="zh-TW" altLang="en-US" dirty="0"/>
              <a:t>確認視障者上車？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TW" altLang="en-US" dirty="0"/>
              <a:t>如何規劃測試方案內容，以驗證其可行性？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51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9257" y="48015"/>
            <a:ext cx="8266774" cy="798250"/>
          </a:xfrm>
        </p:spPr>
        <p:txBody>
          <a:bodyPr>
            <a:normAutofit/>
          </a:bodyPr>
          <a:lstStyle/>
          <a:p>
            <a:r>
              <a:rPr lang="zh-TW" altLang="en-US" dirty="0"/>
              <a:t>問題討論</a:t>
            </a:r>
            <a:r>
              <a:rPr lang="en-US" altLang="zh-TW" dirty="0" smtClean="0"/>
              <a:t>(1/4)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F7C81-5AFA-4760-BB37-FBDF119EE876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" y="23229"/>
            <a:ext cx="1011812" cy="1011812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873156"/>
              </p:ext>
            </p:extLst>
          </p:nvPr>
        </p:nvGraphicFramePr>
        <p:xfrm>
          <a:off x="173228" y="1728422"/>
          <a:ext cx="8752110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6867"/>
                <a:gridCol w="56752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5/8</a:t>
                      </a:r>
                      <a:r>
                        <a:rPr lang="zh-TW" altLang="en-US" sz="20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專家共識點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000" b="1" kern="12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說明（但應注意之處）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起點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為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視障者抵達公車站起，終點則為上車後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本案先不考量視障者走至公車站的導引，因其定位路線涉及個人習慣，需透過訓練、實際操作較不易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視障者候車定位點設計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，需考量便利性和使用尊嚴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但須考量每個站位點環境不同，且部分站位點易造成司機到站後無法辨視視障者的搭車需求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到站後，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以個人的手機透過</a:t>
                      </a:r>
                      <a:r>
                        <a:rPr lang="en-US" altLang="zh-TW" sz="1800" kern="1200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kern="1200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提出「訂車」需求</a:t>
                      </a:r>
                      <a:endParaRPr lang="zh-TW" altLang="en-US" sz="1800" kern="12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滿足視障者搭乘公車的「訂車、候車、上車」等需求，比起現行公車亭按鈕、愛心燈號等方式，應更便利及更符合實際需求；但建議</a:t>
                      </a:r>
                      <a:r>
                        <a:rPr lang="en-US" altLang="zh-TW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限定及綁定使用者身份</a:t>
                      </a:r>
                      <a:endParaRPr lang="en-US" altLang="zh-TW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過去所開發系統皆從明眼人角度設計、未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符合視障者需求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；此次研發解決方案可以人因工程之人機介面設計，改善此缺失，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雛形產品由視障者進行實測</a:t>
                      </a:r>
                      <a:endParaRPr lang="en-US" altLang="zh-TW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現行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系統缺少</a:t>
                      </a:r>
                      <a:r>
                        <a:rPr lang="zh-TW" altLang="en-US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雙向回饋資訊功能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，導致公車司機無法得知視障者的需要服務，而視障者也未能得知欲搭乘的公車已到站；研發的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應增加雙向通知的設計，建議於本案搭載整合系統及智慧化功能，以利佐證提升服務品質及優化後續服務。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73228" y="1205797"/>
            <a:ext cx="911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問題一：下表之專家共識意見，是否</a:t>
            </a: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有須補充或再討論確認之處？</a:t>
            </a:r>
          </a:p>
        </p:txBody>
      </p:sp>
    </p:spTree>
    <p:extLst>
      <p:ext uri="{BB962C8B-B14F-4D97-AF65-F5344CB8AC3E}">
        <p14:creationId xmlns:p14="http://schemas.microsoft.com/office/powerpoint/2010/main" val="511675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EK對外簡報範本1_2017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ost2017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對外簡報範本1_2019">
  <a:themeElements>
    <a:clrScheme name="IEKConsulting">
      <a:dk1>
        <a:srgbClr val="0C0C0C"/>
      </a:dk1>
      <a:lt1>
        <a:srgbClr val="0B5394"/>
      </a:lt1>
      <a:dk2>
        <a:srgbClr val="FFFFFF"/>
      </a:dk2>
      <a:lt2>
        <a:srgbClr val="FFFFFF"/>
      </a:lt2>
      <a:accent1>
        <a:srgbClr val="59A9F2"/>
      </a:accent1>
      <a:accent2>
        <a:srgbClr val="90C6F6"/>
      </a:accent2>
      <a:accent3>
        <a:srgbClr val="92D050"/>
      </a:accent3>
      <a:accent4>
        <a:srgbClr val="FFC30B"/>
      </a:accent4>
      <a:accent5>
        <a:srgbClr val="A5A5A5"/>
      </a:accent5>
      <a:accent6>
        <a:srgbClr val="7F7F7F"/>
      </a:accent6>
      <a:hlink>
        <a:srgbClr val="0F6FC6"/>
      </a:hlink>
      <a:folHlink>
        <a:srgbClr val="5B36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產科國際所對外簡報範本1_2019.potx" id="{F287E108-39F2-4BF8-87BC-CCBE201A7847}" vid="{2EA5ACD2-EBB1-40EF-AA4D-A482BBB89645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28604</TotalTime>
  <Words>4737</Words>
  <Application>Microsoft Office PowerPoint</Application>
  <PresentationFormat>如螢幕大小 (4:3)</PresentationFormat>
  <Paragraphs>736</Paragraphs>
  <Slides>24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8" baseType="lpstr">
      <vt:lpstr>맑은 고딕</vt:lpstr>
      <vt:lpstr>微軟正黑體</vt:lpstr>
      <vt:lpstr>微軟正黑體</vt:lpstr>
      <vt:lpstr>新細明體</vt:lpstr>
      <vt:lpstr>標楷體</vt:lpstr>
      <vt:lpstr>Arial</vt:lpstr>
      <vt:lpstr>Calibri</vt:lpstr>
      <vt:lpstr>Eras Bold ITC</vt:lpstr>
      <vt:lpstr>Times New Roman</vt:lpstr>
      <vt:lpstr>Verdana</vt:lpstr>
      <vt:lpstr>Wingdings</vt:lpstr>
      <vt:lpstr>Office 佈景主題</vt:lpstr>
      <vt:lpstr>IEK對外簡報範本1_2017</vt:lpstr>
      <vt:lpstr>對外簡報範本1_2019</vt:lpstr>
      <vt:lpstr>科技部 科技突圍(Breakout)實驗專案 -「身心障礙者友善搭公車 實驗計畫」</vt:lpstr>
      <vt:lpstr>大綱</vt:lpstr>
      <vt:lpstr>需求痛點 提案者的說明</vt:lpstr>
      <vt:lpstr>轉譯過程 需求的步步釐清</vt:lpstr>
      <vt:lpstr>計畫構想- 解決方案應滿足之需求</vt:lpstr>
      <vt:lpstr>PowerPoint 簡報</vt:lpstr>
      <vt:lpstr>預期效益</vt:lpstr>
      <vt:lpstr>問題討論</vt:lpstr>
      <vt:lpstr>問題討論(1/4)</vt:lpstr>
      <vt:lpstr>問題討論(2/4)</vt:lpstr>
      <vt:lpstr>現行V2X之通訊系統發展</vt:lpstr>
      <vt:lpstr>問題討論(3/4)</vt:lpstr>
      <vt:lpstr>問題討論(4/4)</vt:lpstr>
      <vt:lpstr>問題討論(4/4)</vt:lpstr>
      <vt:lpstr>PowerPoint 簡報</vt:lpstr>
      <vt:lpstr>研發實驗計畫的需求者</vt:lpstr>
      <vt:lpstr>「視障者」的定義與分級</vt:lpstr>
      <vt:lpstr>PowerPoint 簡報</vt:lpstr>
      <vt:lpstr>確認需求者的痛點</vt:lpstr>
      <vt:lpstr>以視障者為例的使用者旅程圖 (User Journey Map)</vt:lpstr>
      <vt:lpstr>現行公車資訊後台架構簡圖 (以台北為例）</vt:lpstr>
      <vt:lpstr>實驗計畫的定位與區隔</vt:lpstr>
      <vt:lpstr>實驗計畫成果的未來應用可能</vt:lpstr>
      <vt:lpstr>實驗計畫未來理想的時程規劃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張峻菁;王寶苑;蔡依寧;林益樑</dc:creator>
  <cp:lastModifiedBy>I-Ning Tsai</cp:lastModifiedBy>
  <cp:revision>1715</cp:revision>
  <cp:lastPrinted>2018-10-19T09:08:09Z</cp:lastPrinted>
  <dcterms:created xsi:type="dcterms:W3CDTF">2016-12-14T01:27:59Z</dcterms:created>
  <dcterms:modified xsi:type="dcterms:W3CDTF">2019-05-23T08:09:28Z</dcterms:modified>
</cp:coreProperties>
</file>